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</p:sldMasterIdLst>
  <p:notesMasterIdLst>
    <p:notesMasterId r:id="rId22"/>
  </p:notesMasterIdLst>
  <p:handoutMasterIdLst>
    <p:handoutMasterId r:id="rId23"/>
  </p:handoutMasterIdLst>
  <p:sldIdLst>
    <p:sldId id="277" r:id="rId3"/>
    <p:sldId id="328" r:id="rId4"/>
    <p:sldId id="327" r:id="rId5"/>
    <p:sldId id="274" r:id="rId6"/>
    <p:sldId id="322" r:id="rId7"/>
    <p:sldId id="324" r:id="rId8"/>
    <p:sldId id="301" r:id="rId9"/>
    <p:sldId id="317" r:id="rId10"/>
    <p:sldId id="312" r:id="rId11"/>
    <p:sldId id="313" r:id="rId12"/>
    <p:sldId id="314" r:id="rId13"/>
    <p:sldId id="315" r:id="rId14"/>
    <p:sldId id="329" r:id="rId15"/>
    <p:sldId id="311" r:id="rId16"/>
    <p:sldId id="306" r:id="rId17"/>
    <p:sldId id="307" r:id="rId18"/>
    <p:sldId id="308" r:id="rId19"/>
    <p:sldId id="318" r:id="rId20"/>
    <p:sldId id="325" r:id="rId2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800080"/>
    <a:srgbClr val="008000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67" autoAdjust="0"/>
  </p:normalViewPr>
  <p:slideViewPr>
    <p:cSldViewPr>
      <p:cViewPr>
        <p:scale>
          <a:sx n="72" d="100"/>
          <a:sy n="72" d="100"/>
        </p:scale>
        <p:origin x="-124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59C77-C8B2-4CC7-8A7F-C2416177E516}" type="datetimeFigureOut">
              <a:rPr lang="es-MX" smtClean="0"/>
              <a:pPr/>
              <a:t>09/08/2013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5ED31-CAD4-4520-B84B-453688D044C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7816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328F2-1169-44E0-ADF6-6062101C4B29}" type="datetimeFigureOut">
              <a:rPr lang="es-MX" smtClean="0"/>
              <a:pPr/>
              <a:t>09/08/2013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7F26D-1126-4A94-AC8D-CC1FB3D487B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7348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Cruzada Nacional contra el Hambre es una estrategia de inclusión y bienestar social que pretende abatir la pobreza, la desnutrición y la marginación social en México.</a:t>
            </a:r>
            <a:r>
              <a:rPr lang="es-MX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b="0" dirty="0" smtClean="0"/>
              <a:t>El propósito de la Cruzada es c</a:t>
            </a:r>
            <a:r>
              <a:rPr lang="es-MX" sz="1200" b="0" dirty="0" smtClean="0">
                <a:solidFill>
                  <a:schemeClr val="bg1"/>
                </a:solidFill>
              </a:rPr>
              <a:t>onjuntar esfuerzos y recursos de la Federación, las entidades federativas y los municipios, así como de los sectores público, social y privado y de organismos e instituciones  internacionales, para el cumplimiento de los objetivos.</a:t>
            </a:r>
          </a:p>
          <a:p>
            <a:endParaRPr lang="es-MX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coordinación para su </a:t>
            </a:r>
            <a:r>
              <a:rPr lang="es-MX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implementación es responsabilidad de la Secretaría de Desarrollo Social</a:t>
            </a:r>
            <a:r>
              <a:rPr lang="es-MX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quien preside l</a:t>
            </a:r>
            <a:r>
              <a:rPr lang="es-MX" b="0" dirty="0" smtClean="0"/>
              <a:t>a comisión intersecretarial de la Cruzada contra el Hambre, con el objeto de coordinar, articular y complementar las acciones, programas y recursos necesarios </a:t>
            </a:r>
            <a:r>
              <a:rPr lang="es-MX" dirty="0" smtClean="0"/>
              <a:t>para el cumplimiento de los objetivos.</a:t>
            </a:r>
            <a:r>
              <a:rPr lang="es-MX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F26D-1126-4A94-AC8D-CC1FB3D487B8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8056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b" latinLnBrk="0" hangingPunct="1"/>
            <a:r>
              <a:rPr lang="es-MX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Colima, </a:t>
            </a:r>
            <a:r>
              <a:rPr lang="es-MX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Tecomán</a:t>
            </a:r>
            <a:endParaRPr lang="es-MX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r>
              <a:rPr lang="es-MX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Jalisco, </a:t>
            </a:r>
            <a:r>
              <a:rPr lang="es-MX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Mezquitic</a:t>
            </a:r>
            <a:endParaRPr lang="es-MX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r>
              <a:rPr lang="es-MX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Michoacán, </a:t>
            </a:r>
            <a:r>
              <a:rPr lang="es-MX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Nocupétaro</a:t>
            </a:r>
            <a:endParaRPr lang="es-MX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r>
              <a:rPr lang="es-MX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Nayarit,</a:t>
            </a:r>
            <a:r>
              <a:rPr lang="es-MX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 </a:t>
            </a:r>
            <a:r>
              <a:rPr lang="es-MX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Nayar</a:t>
            </a:r>
            <a:r>
              <a:rPr lang="es-MX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rtl="0" eaLnBrk="1" fontAlgn="b" latinLnBrk="0" hangingPunct="1"/>
            <a:r>
              <a:rPr lang="es-MX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Sonora,</a:t>
            </a:r>
            <a:r>
              <a:rPr lang="es-MX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Etchojoa</a:t>
            </a:r>
            <a:endParaRPr lang="es-MX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F26D-1126-4A94-AC8D-CC1FB3D487B8}" type="slidenum">
              <a:rPr lang="es-MX" smtClean="0"/>
              <a:pPr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6396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0504D50-E015-4DB6-AA77-CD2FABF711B5}" type="slidenum">
              <a:rPr lang="es-MX" sz="1200"/>
              <a:pPr eaLnBrk="1" hangingPunct="1"/>
              <a:t>9</a:t>
            </a:fld>
            <a:endParaRPr lang="es-MX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F26D-1126-4A94-AC8D-CC1FB3D487B8}" type="slidenum">
              <a:rPr lang="es-MX" smtClean="0"/>
              <a:pPr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0110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F26D-1126-4A94-AC8D-CC1FB3D487B8}" type="slidenum">
              <a:rPr lang="es-MX" smtClean="0"/>
              <a:pPr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0110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7F26D-1126-4A94-AC8D-CC1FB3D487B8}" type="slidenum">
              <a:rPr lang="es-MX" smtClean="0"/>
              <a:pPr/>
              <a:t>18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324C-3A64-4640-B528-028CB6F41FDC}" type="datetimeFigureOut">
              <a:rPr lang="es-MX" smtClean="0"/>
              <a:pPr/>
              <a:t>09/08/2013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E835-FF6E-4336-96DA-B63866BC7C0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5283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324C-3A64-4640-B528-028CB6F41FDC}" type="datetimeFigureOut">
              <a:rPr lang="es-MX" smtClean="0"/>
              <a:pPr/>
              <a:t>09/08/2013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E835-FF6E-4336-96DA-B63866BC7C0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6265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324C-3A64-4640-B528-028CB6F41FDC}" type="datetimeFigureOut">
              <a:rPr lang="es-MX" smtClean="0"/>
              <a:pPr/>
              <a:t>09/08/2013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E835-FF6E-4336-96DA-B63866BC7C0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6211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A5B3-5D7B-894F-B231-6C6D872C7C3B}" type="datetimeFigureOut">
              <a:rPr lang="es-ES" smtClean="0"/>
              <a:pPr/>
              <a:t>09/08/2013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2463-D628-594C-BEB0-B7972143870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7851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8F6C-5B25-4301-B702-A3B2A256B162}" type="datetimeFigureOut">
              <a:rPr lang="es-MX" smtClean="0"/>
              <a:pPr/>
              <a:t>09/08/2013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6EAB-8936-4F9C-873E-1DC0495ABF6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4944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8F6C-5B25-4301-B702-A3B2A256B162}" type="datetimeFigureOut">
              <a:rPr lang="es-MX" smtClean="0"/>
              <a:pPr/>
              <a:t>09/08/2013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6EAB-8936-4F9C-873E-1DC0495ABF6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4944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8F6C-5B25-4301-B702-A3B2A256B162}" type="datetimeFigureOut">
              <a:rPr lang="es-MX" smtClean="0"/>
              <a:pPr/>
              <a:t>09/08/2013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6EAB-8936-4F9C-873E-1DC0495ABF6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4944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431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927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038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296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324C-3A64-4640-B528-028CB6F41FDC}" type="datetimeFigureOut">
              <a:rPr lang="es-MX" smtClean="0"/>
              <a:pPr/>
              <a:t>09/08/2013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E835-FF6E-4336-96DA-B63866BC7C0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7911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8F6C-5B25-4301-B702-A3B2A256B162}" type="datetimeFigureOut">
              <a:rPr lang="es-MX" smtClean="0"/>
              <a:t>09/08/2013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6EAB-8936-4F9C-873E-1DC0495ABF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0005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83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103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699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99DD-95E1-4605-842D-A6EB90807A02}" type="datetimeFigureOut">
              <a:rPr lang="es-MX" smtClean="0"/>
              <a:pPr/>
              <a:t>09/08/2013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A09F-D161-408D-8C1D-C9C5FF8B279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25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324C-3A64-4640-B528-028CB6F41FDC}" type="datetimeFigureOut">
              <a:rPr lang="es-MX" smtClean="0"/>
              <a:pPr/>
              <a:t>09/08/2013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E835-FF6E-4336-96DA-B63866BC7C0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4818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324C-3A64-4640-B528-028CB6F41FDC}" type="datetimeFigureOut">
              <a:rPr lang="es-MX" smtClean="0"/>
              <a:pPr/>
              <a:t>09/08/2013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E835-FF6E-4336-96DA-B63866BC7C0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186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324C-3A64-4640-B528-028CB6F41FDC}" type="datetimeFigureOut">
              <a:rPr lang="es-MX" smtClean="0"/>
              <a:pPr/>
              <a:t>09/08/2013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E835-FF6E-4336-96DA-B63866BC7C0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6866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324C-3A64-4640-B528-028CB6F41FDC}" type="datetimeFigureOut">
              <a:rPr lang="es-MX" smtClean="0"/>
              <a:pPr/>
              <a:t>09/08/2013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E835-FF6E-4336-96DA-B63866BC7C0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995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324C-3A64-4640-B528-028CB6F41FDC}" type="datetimeFigureOut">
              <a:rPr lang="es-MX" smtClean="0"/>
              <a:pPr/>
              <a:t>09/08/2013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E835-FF6E-4336-96DA-B63866BC7C0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426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324C-3A64-4640-B528-028CB6F41FDC}" type="datetimeFigureOut">
              <a:rPr lang="es-MX" smtClean="0"/>
              <a:pPr/>
              <a:t>09/08/2013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E835-FF6E-4336-96DA-B63866BC7C0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461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324C-3A64-4640-B528-028CB6F41FDC}" type="datetimeFigureOut">
              <a:rPr lang="es-MX" smtClean="0"/>
              <a:pPr/>
              <a:t>09/08/2013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E835-FF6E-4336-96DA-B63866BC7C0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806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7324C-3A64-4640-B528-028CB6F41FDC}" type="datetimeFigureOut">
              <a:rPr lang="es-MX" smtClean="0"/>
              <a:pPr/>
              <a:t>09/08/2013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4E835-FF6E-4336-96DA-B63866BC7C06}" type="slidenum">
              <a:rPr lang="es-MX" smtClean="0"/>
              <a:pPr/>
              <a:t>‹Nº›</a:t>
            </a:fld>
            <a:endParaRPr lang="es-MX"/>
          </a:p>
        </p:txBody>
      </p:sp>
      <p:grpSp>
        <p:nvGrpSpPr>
          <p:cNvPr id="7" name="6 Grupo"/>
          <p:cNvGrpSpPr/>
          <p:nvPr userDrawn="1"/>
        </p:nvGrpSpPr>
        <p:grpSpPr>
          <a:xfrm>
            <a:off x="0" y="0"/>
            <a:ext cx="9144000" cy="738200"/>
            <a:chOff x="0" y="0"/>
            <a:chExt cx="9144000" cy="738200"/>
          </a:xfrm>
        </p:grpSpPr>
        <p:pic>
          <p:nvPicPr>
            <p:cNvPr id="8" name="Imagen 2" descr="pleca_morada.jp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1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" y="19062"/>
              <a:ext cx="3059412" cy="719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280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3" r:id="rId12"/>
    <p:sldLayoutId id="2147483688" r:id="rId13"/>
    <p:sldLayoutId id="2147483689" r:id="rId14"/>
    <p:sldLayoutId id="2147483690" r:id="rId15"/>
    <p:sldLayoutId id="2147483692" r:id="rId16"/>
    <p:sldLayoutId id="2147483693" r:id="rId17"/>
    <p:sldLayoutId id="2147483694" r:id="rId18"/>
    <p:sldLayoutId id="2147483695" r:id="rId19"/>
    <p:sldLayoutId id="2147483703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7060BF0-F9A6-46AF-A4D9-92B1622FDA15}" type="datetime1">
              <a:rPr lang="es-ES" smtClean="0"/>
              <a:pPr>
                <a:defRPr/>
              </a:pPr>
              <a:t>09/08/2013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DBF485-BB69-4521-8B37-C6191BF1C9FD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03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desol.gob.mx/es/SEDESOL/Mapa" TargetMode="External"/><Relationship Id="rId2" Type="http://schemas.openxmlformats.org/officeDocument/2006/relationships/hyperlink" Target="http://sinhambre.gob.mx/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23928" y="5877272"/>
            <a:ext cx="5220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i="1" dirty="0" smtClean="0"/>
              <a:t>Héctor Hernández Llamas</a:t>
            </a:r>
          </a:p>
          <a:p>
            <a:pPr algn="r"/>
            <a:r>
              <a:rPr lang="es-MX" sz="2000" b="1" i="1" dirty="0" smtClean="0"/>
              <a:t>Guadalajara, Jalisco </a:t>
            </a:r>
          </a:p>
          <a:p>
            <a:pPr algn="r"/>
            <a:r>
              <a:rPr lang="es-MX" sz="2000" b="1" i="1" dirty="0" smtClean="0"/>
              <a:t>9 de agosto, 2013</a:t>
            </a:r>
            <a:r>
              <a:rPr lang="es-MX" sz="2000" b="1" i="1" u="sng" dirty="0" smtClean="0"/>
              <a:t>.</a:t>
            </a:r>
            <a:endParaRPr lang="es-MX" sz="2000" b="1" i="1" u="sng" dirty="0"/>
          </a:p>
        </p:txBody>
      </p:sp>
      <p:pic>
        <p:nvPicPr>
          <p:cNvPr id="6" name="Imagen 1" descr="portada_morad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00"/>
          <a:stretch/>
        </p:blipFill>
        <p:spPr bwMode="auto">
          <a:xfrm>
            <a:off x="0" y="2060848"/>
            <a:ext cx="9180512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4740601" cy="111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62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085286"/>
              </p:ext>
            </p:extLst>
          </p:nvPr>
        </p:nvGraphicFramePr>
        <p:xfrm>
          <a:off x="250825" y="1641752"/>
          <a:ext cx="8642350" cy="4667568"/>
        </p:xfrm>
        <a:graphic>
          <a:graphicData uri="http://schemas.openxmlformats.org/drawingml/2006/table">
            <a:tbl>
              <a:tblPr/>
              <a:tblGrid>
                <a:gridCol w="1514475"/>
                <a:gridCol w="2519363"/>
                <a:gridCol w="1511300"/>
                <a:gridCol w="3097212"/>
              </a:tblGrid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Indicador</a:t>
                      </a:r>
                    </a:p>
                  </a:txBody>
                  <a:tcPr marL="91444" marR="91444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Acciones que impactan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al indicador</a:t>
                      </a:r>
                    </a:p>
                  </a:txBody>
                  <a:tcPr marL="91444" marR="9144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Dependencias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que inciden</a:t>
                      </a:r>
                    </a:p>
                  </a:txBody>
                  <a:tcPr marL="91444" marR="91444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Metas nacionales</a:t>
                      </a:r>
                    </a:p>
                  </a:txBody>
                  <a:tcPr marL="91444" marR="91444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56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Carencia por rezago educativo.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42.4 %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(3.1 millones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de personas).</a:t>
                      </a:r>
                    </a:p>
                  </a:txBody>
                  <a:tcPr marL="91444" marR="914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Garantizar asistencia a un centro de educación formal de la población de 3 a 15 años.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Certificación de la secundaria completa para la población que tiene de 16 a 20 años, nacidos a partir de 1982.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Certificación de la primaria para la población que tiene 21 años y más, nacidos antes de 1982.</a:t>
                      </a:r>
                    </a:p>
                  </a:txBody>
                  <a:tcPr marL="91444" marR="914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SEP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INEA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Oportunidades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CDI (becas)</a:t>
                      </a:r>
                    </a:p>
                  </a:txBody>
                  <a:tcPr marL="91444" marR="914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Incorporar a la educación preescolar a 223,091 niñas y niños de 3 y 4 años que no asisten a ella.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Incorporar a la educación primaria a 71,532 niñas y niños de 5 a 9 años que no asisten a ella.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Incorporar a la educación secundaria a 158,472 niñas y niños de a 10 a 14 años que no asisten a ella.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Certificar a 357,435 personas de entre 15 y 20 años que no tienen la secundaria completa.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Certificar a 1,684,970 personas de entre 20 y 65 años que no tienen la primaria completa.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Abatir 83 % del rezago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. Solo restarían las personas mayores de 65 años que no tienen la primaria completa.</a:t>
                      </a:r>
                    </a:p>
                  </a:txBody>
                  <a:tcPr marL="91444" marR="914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6 Elipse"/>
          <p:cNvSpPr/>
          <p:nvPr/>
        </p:nvSpPr>
        <p:spPr>
          <a:xfrm>
            <a:off x="35496" y="2924944"/>
            <a:ext cx="432048" cy="432048"/>
          </a:xfrm>
          <a:prstGeom prst="ellipse">
            <a:avLst/>
          </a:prstGeom>
          <a:solidFill>
            <a:srgbClr val="8A057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>
                <a:latin typeface="Arial"/>
                <a:cs typeface="Arial"/>
              </a:rPr>
              <a:t>3</a:t>
            </a:r>
            <a:endParaRPr lang="es-MX" sz="1800" b="1" dirty="0">
              <a:latin typeface="Arial"/>
              <a:cs typeface="Arial"/>
            </a:endParaRPr>
          </a:p>
        </p:txBody>
      </p:sp>
      <p:sp>
        <p:nvSpPr>
          <p:cNvPr id="9" name="5 Título"/>
          <p:cNvSpPr txBox="1">
            <a:spLocks/>
          </p:cNvSpPr>
          <p:nvPr/>
        </p:nvSpPr>
        <p:spPr>
          <a:xfrm>
            <a:off x="0" y="980728"/>
            <a:ext cx="9144000" cy="461963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MX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INDICADORES, ACCIONES, DEPENDENCIAS</a:t>
            </a:r>
            <a:endParaRPr lang="es-MX" sz="2400" b="1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297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569896"/>
              </p:ext>
            </p:extLst>
          </p:nvPr>
        </p:nvGraphicFramePr>
        <p:xfrm>
          <a:off x="250825" y="1556792"/>
          <a:ext cx="8642350" cy="4419528"/>
        </p:xfrm>
        <a:graphic>
          <a:graphicData uri="http://schemas.openxmlformats.org/drawingml/2006/table">
            <a:tbl>
              <a:tblPr/>
              <a:tblGrid>
                <a:gridCol w="1662113"/>
                <a:gridCol w="2287587"/>
                <a:gridCol w="1563688"/>
                <a:gridCol w="3128962"/>
              </a:tblGrid>
              <a:tr h="5761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Indicador</a:t>
                      </a:r>
                    </a:p>
                  </a:txBody>
                  <a:tcPr marL="91444" marR="91444" marT="45706" marB="457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Acciones que impactan al indicador</a:t>
                      </a:r>
                    </a:p>
                  </a:txBody>
                  <a:tcPr marL="91444" marR="91444" marT="45706" marB="457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Dependencias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que inciden</a:t>
                      </a:r>
                    </a:p>
                  </a:txBody>
                  <a:tcPr marL="91444" marR="91444" marT="45706" marB="457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Metas nacionales</a:t>
                      </a:r>
                    </a:p>
                  </a:txBody>
                  <a:tcPr marL="91444" marR="91444" marT="45706" marB="457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7664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Carencia por acceso a los servicios de salud.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50.6%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(3.8 millones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de personas). </a:t>
                      </a:r>
                    </a:p>
                  </a:txBody>
                  <a:tcPr marL="91444" marR="91444"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Otorgar derecho al Seguro Popular. 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Dar acceso real a servicios de salud.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Dotación de medicinas y disponibilidad de un médico. </a:t>
                      </a:r>
                    </a:p>
                  </a:txBody>
                  <a:tcPr marL="91444" marR="91444"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Salud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Sedena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4" marR="91444"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3.8 millones de personas carentes de servicios de salud cuentan con servicios médicos.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Construcción, rehabilitación y equipamiento de centros de salud. 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Abatimiento total de la carencia.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Cobertura total 100 %. </a:t>
                      </a:r>
                    </a:p>
                  </a:txBody>
                  <a:tcPr marL="91444" marR="91444"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0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Carencia por seguridad social.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96.9 %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(7.1 millones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de personas). </a:t>
                      </a:r>
                    </a:p>
                  </a:txBody>
                  <a:tcPr marL="91444" marR="91444" marT="45709" marB="45709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Otorgar pensión a la población de 65 años y más.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Dotar Sistema de Seguridad Social.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4" marR="91444" marT="45709" marB="45709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Sedesol</a:t>
                      </a:r>
                      <a:endParaRPr kumimoji="0" 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4" marR="91444" marT="45709" marB="45709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Recibirán pensión 110 mil personas  mayores de 65 años y más, que aún no cuentan con ella.</a:t>
                      </a:r>
                    </a:p>
                  </a:txBody>
                  <a:tcPr marL="91444" marR="91444" marT="45709" marB="45709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6 Elipse"/>
          <p:cNvSpPr/>
          <p:nvPr/>
        </p:nvSpPr>
        <p:spPr>
          <a:xfrm>
            <a:off x="179512" y="2924944"/>
            <a:ext cx="432048" cy="432048"/>
          </a:xfrm>
          <a:prstGeom prst="ellipse">
            <a:avLst/>
          </a:prstGeom>
          <a:solidFill>
            <a:srgbClr val="8A057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>
                <a:latin typeface="Arial"/>
                <a:cs typeface="Arial"/>
              </a:rPr>
              <a:t>4</a:t>
            </a:r>
            <a:endParaRPr lang="es-MX" sz="1800" b="1" dirty="0">
              <a:latin typeface="Arial"/>
              <a:cs typeface="Arial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107504" y="4941168"/>
            <a:ext cx="432048" cy="432048"/>
          </a:xfrm>
          <a:prstGeom prst="ellipse">
            <a:avLst/>
          </a:prstGeom>
          <a:solidFill>
            <a:srgbClr val="8A057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>
                <a:latin typeface="Arial"/>
                <a:cs typeface="Arial"/>
              </a:rPr>
              <a:t>5</a:t>
            </a:r>
            <a:endParaRPr lang="es-MX" sz="1800" b="1" dirty="0">
              <a:latin typeface="Arial"/>
              <a:cs typeface="Arial"/>
            </a:endParaRPr>
          </a:p>
        </p:txBody>
      </p:sp>
      <p:sp>
        <p:nvSpPr>
          <p:cNvPr id="10" name="5 Título"/>
          <p:cNvSpPr txBox="1">
            <a:spLocks/>
          </p:cNvSpPr>
          <p:nvPr/>
        </p:nvSpPr>
        <p:spPr>
          <a:xfrm>
            <a:off x="0" y="980728"/>
            <a:ext cx="9144000" cy="461963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MX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INDICADORES, ACCIONES, DEPENDENCIAS</a:t>
            </a:r>
            <a:endParaRPr lang="es-MX" sz="2400" b="1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687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724673"/>
              </p:ext>
            </p:extLst>
          </p:nvPr>
        </p:nvGraphicFramePr>
        <p:xfrm>
          <a:off x="250825" y="1535012"/>
          <a:ext cx="8642350" cy="4846316"/>
        </p:xfrm>
        <a:graphic>
          <a:graphicData uri="http://schemas.openxmlformats.org/drawingml/2006/table">
            <a:tbl>
              <a:tblPr/>
              <a:tblGrid>
                <a:gridCol w="1631950"/>
                <a:gridCol w="2761233"/>
                <a:gridCol w="1584176"/>
                <a:gridCol w="2664991"/>
              </a:tblGrid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Indicador</a:t>
                      </a:r>
                    </a:p>
                  </a:txBody>
                  <a:tcPr marL="91444" marR="91444"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Acciones que impactan al indicador</a:t>
                      </a:r>
                    </a:p>
                  </a:txBody>
                  <a:tcPr marL="91444" marR="91444"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Dependencias que inciden</a:t>
                      </a:r>
                    </a:p>
                  </a:txBody>
                  <a:tcPr marL="91444" marR="91444"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Metas nacionales</a:t>
                      </a:r>
                    </a:p>
                  </a:txBody>
                  <a:tcPr marL="91444" marR="91444"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103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Carencia por acceso a la alimentación</a:t>
                      </a: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(7.4 millones </a:t>
                      </a: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que contestaron afirmativamente más de dos preguntas</a:t>
                      </a: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).</a:t>
                      </a:r>
                    </a:p>
                  </a:txBody>
                  <a:tcPr marL="91441" marR="91441"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Apoyo al mejoramiento de producción agropecuaria de la propia población objetivo.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Disminución del desperdicio y merma de alimentos.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Mejorar el abasto y la  disponibilidad de alimentos.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Atender especialmente la desnutrición de niños de 0 a 5 años, mujeres embarazadas y madres lactantes.</a:t>
                      </a:r>
                    </a:p>
                  </a:txBody>
                  <a:tcPr marL="91441" marR="91441"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SEP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Salud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Liconsa</a:t>
                      </a: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Diconsa</a:t>
                      </a: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DIF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Sagarpa</a:t>
                      </a: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Sedatu</a:t>
                      </a: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41" marR="91441"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Erradicar la carencia alimentaria de la población en pobreza extrema por medio de tiendas, lecherías, comedores escolares, comedores comunitarios, huertos familiares, </a:t>
                      </a: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complementos alimenticios</a:t>
                      </a: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, </a:t>
                      </a: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seguimiento nutricional a un millón cien mil menores de 5 años</a:t>
                      </a: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.</a:t>
                      </a:r>
                    </a:p>
                  </a:txBody>
                  <a:tcPr marL="91441" marR="91441"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6 Elipse"/>
          <p:cNvSpPr/>
          <p:nvPr/>
        </p:nvSpPr>
        <p:spPr>
          <a:xfrm>
            <a:off x="-36512" y="2276872"/>
            <a:ext cx="432048" cy="432048"/>
          </a:xfrm>
          <a:prstGeom prst="ellipse">
            <a:avLst/>
          </a:prstGeom>
          <a:solidFill>
            <a:srgbClr val="8A057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>
                <a:latin typeface="Arial"/>
                <a:cs typeface="Arial"/>
              </a:rPr>
              <a:t>6</a:t>
            </a:r>
            <a:endParaRPr lang="es-MX" sz="1800" b="1" dirty="0">
              <a:latin typeface="Arial"/>
              <a:cs typeface="Arial"/>
            </a:endParaRPr>
          </a:p>
        </p:txBody>
      </p:sp>
      <p:sp>
        <p:nvSpPr>
          <p:cNvPr id="10" name="5 Título"/>
          <p:cNvSpPr txBox="1">
            <a:spLocks/>
          </p:cNvSpPr>
          <p:nvPr/>
        </p:nvSpPr>
        <p:spPr>
          <a:xfrm>
            <a:off x="0" y="692696"/>
            <a:ext cx="9144000" cy="461963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MX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INDICADORES, ACCIONES, DEPENDENCIAS</a:t>
            </a:r>
            <a:endParaRPr lang="es-MX" sz="2400" b="1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348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333068"/>
              </p:ext>
            </p:extLst>
          </p:nvPr>
        </p:nvGraphicFramePr>
        <p:xfrm>
          <a:off x="322138" y="1412776"/>
          <a:ext cx="8642350" cy="4023356"/>
        </p:xfrm>
        <a:graphic>
          <a:graphicData uri="http://schemas.openxmlformats.org/drawingml/2006/table">
            <a:tbl>
              <a:tblPr/>
              <a:tblGrid>
                <a:gridCol w="1631950"/>
                <a:gridCol w="2401888"/>
                <a:gridCol w="1655762"/>
                <a:gridCol w="2952750"/>
              </a:tblGrid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Indicador</a:t>
                      </a:r>
                    </a:p>
                  </a:txBody>
                  <a:tcPr marL="91444" marR="91444"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Acciones que impactan al indicador</a:t>
                      </a:r>
                    </a:p>
                  </a:txBody>
                  <a:tcPr marL="91444" marR="91444"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Dependencias que inciden</a:t>
                      </a:r>
                    </a:p>
                  </a:txBody>
                  <a:tcPr marL="91444" marR="91444"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Metas nacionales</a:t>
                      </a:r>
                    </a:p>
                  </a:txBody>
                  <a:tcPr marL="91444" marR="91444"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944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Carencia por ingresos por debajo de la Línea de Bienestar Mínimo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100 % </a:t>
                      </a: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de la población objetivo CNCH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(7.4 millones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de personas).</a:t>
                      </a:r>
                    </a:p>
                  </a:txBody>
                  <a:tcPr marL="91441" marR="91441" marT="45715" marB="45715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Transferencias monetarias</a:t>
                      </a: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. 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Apoyo a la producción  no agrícola y generación de ingreso. 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Apoyo al aumento y mejoramiento de producción agropecuaria para generación de ingreso.</a:t>
                      </a:r>
                    </a:p>
                  </a:txBody>
                  <a:tcPr marL="91441" marR="91441" marT="45715" marB="45715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SEDESOL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SAGARPA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SEDATU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SEMARNAT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SCT</a:t>
                      </a:r>
                    </a:p>
                  </a:txBody>
                  <a:tcPr marL="91441" marR="91441" marT="45715" marB="45715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Disminuir de 7.4 a 5.6  millones de personas con ingresos  por debajo de la línea de bienestar mínimo.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Revirtiendo la tendencia de aumento de carencia por ingresos y multiplicando por cuatro el beneficio en este sector del actual ritmo de crecimiento económico.</a:t>
                      </a:r>
                    </a:p>
                  </a:txBody>
                  <a:tcPr marL="91441" marR="91441" marT="45715" marB="45715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7 Elipse"/>
          <p:cNvSpPr/>
          <p:nvPr/>
        </p:nvSpPr>
        <p:spPr>
          <a:xfrm>
            <a:off x="35496" y="2132856"/>
            <a:ext cx="432048" cy="432048"/>
          </a:xfrm>
          <a:prstGeom prst="ellipse">
            <a:avLst/>
          </a:prstGeom>
          <a:solidFill>
            <a:srgbClr val="8A057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>
                <a:latin typeface="Arial"/>
                <a:cs typeface="Arial"/>
              </a:rPr>
              <a:t>7</a:t>
            </a:r>
            <a:endParaRPr lang="es-MX" sz="1800" b="1" dirty="0">
              <a:latin typeface="Arial"/>
              <a:cs typeface="Arial"/>
            </a:endParaRPr>
          </a:p>
        </p:txBody>
      </p:sp>
      <p:sp>
        <p:nvSpPr>
          <p:cNvPr id="10" name="5 Título"/>
          <p:cNvSpPr txBox="1">
            <a:spLocks/>
          </p:cNvSpPr>
          <p:nvPr/>
        </p:nvSpPr>
        <p:spPr>
          <a:xfrm>
            <a:off x="0" y="908720"/>
            <a:ext cx="9144000" cy="461963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MX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INDICADORES, ACCIONES, DEPENDENCIAS</a:t>
            </a:r>
            <a:endParaRPr lang="es-MX" sz="2400" b="1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032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0"/>
            <a:ext cx="9144000" cy="719138"/>
            <a:chOff x="0" y="0"/>
            <a:chExt cx="9144000" cy="719138"/>
          </a:xfrm>
        </p:grpSpPr>
        <p:pic>
          <p:nvPicPr>
            <p:cNvPr id="5" name="Imagen 2" descr="pleca_morada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1880819" cy="719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6 CuadroTexto"/>
          <p:cNvSpPr txBox="1"/>
          <p:nvPr/>
        </p:nvSpPr>
        <p:spPr>
          <a:xfrm>
            <a:off x="1431008" y="3214686"/>
            <a:ext cx="63093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8038" indent="-808038">
              <a:buFont typeface="+mj-lt"/>
              <a:buAutoNum type="arabicPeriod"/>
            </a:pPr>
            <a:r>
              <a:rPr lang="es-ES_tradnl" sz="4400" dirty="0" smtClean="0"/>
              <a:t>Abatir Rezagos</a:t>
            </a:r>
          </a:p>
          <a:p>
            <a:pPr marL="808038" indent="-808038">
              <a:buFont typeface="+mj-lt"/>
              <a:buAutoNum type="arabicPeriod"/>
            </a:pPr>
            <a:r>
              <a:rPr lang="es-ES_tradnl" sz="4400" dirty="0" smtClean="0"/>
              <a:t>Poner a punto</a:t>
            </a:r>
          </a:p>
          <a:p>
            <a:pPr marL="808038" indent="-808038">
              <a:buFont typeface="+mj-lt"/>
              <a:buAutoNum type="arabicPeriod"/>
            </a:pPr>
            <a:r>
              <a:rPr lang="es-ES_tradnl" sz="4400" dirty="0" smtClean="0"/>
              <a:t>Transformar y mejorar</a:t>
            </a:r>
            <a:endParaRPr lang="es-ES_tradnl" sz="4400" dirty="0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772400" cy="2286016"/>
          </a:xfrm>
        </p:spPr>
        <p:txBody>
          <a:bodyPr>
            <a:normAutofit/>
          </a:bodyPr>
          <a:lstStyle/>
          <a:p>
            <a:r>
              <a:rPr lang="es-ES_tradnl" b="1" dirty="0" smtClean="0"/>
              <a:t>Etapas de Instrumentación Estatal, Municipal, Local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205692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  <a:ln w="38100">
            <a:solidFill>
              <a:schemeClr val="accent2">
                <a:lumMod val="50000"/>
              </a:schemeClr>
            </a:solidFill>
            <a:prstDash val="solid"/>
          </a:ln>
        </p:spPr>
        <p:txBody>
          <a:bodyPr>
            <a:noAutofit/>
          </a:bodyPr>
          <a:lstStyle/>
          <a:p>
            <a:pPr marL="400050" lvl="1" indent="0" algn="just">
              <a:buNone/>
            </a:pPr>
            <a:r>
              <a:rPr lang="es-MX" sz="1800" b="1" dirty="0" smtClean="0"/>
              <a:t>1.1. Identificar localidades sin acceso a servicios de salud</a:t>
            </a:r>
          </a:p>
          <a:p>
            <a:pPr marL="971550" lvl="2" indent="-171450" algn="just">
              <a:buFont typeface="Courier New" pitchFamily="49" charset="0"/>
              <a:buChar char="o"/>
            </a:pPr>
            <a:r>
              <a:rPr lang="es-MX" sz="1800" b="1" dirty="0" smtClean="0"/>
              <a:t>Paquete básico</a:t>
            </a:r>
          </a:p>
          <a:p>
            <a:pPr marL="971550" lvl="2" indent="-171450" algn="just">
              <a:buFont typeface="Courier New" pitchFamily="49" charset="0"/>
              <a:buChar char="o"/>
            </a:pPr>
            <a:r>
              <a:rPr lang="es-MX" sz="1800" b="1" dirty="0" smtClean="0"/>
              <a:t>CAUSES</a:t>
            </a:r>
          </a:p>
          <a:p>
            <a:pPr marL="400050" lvl="1" indent="0" algn="just">
              <a:buNone/>
            </a:pPr>
            <a:r>
              <a:rPr lang="es-MX" sz="1800" b="1" dirty="0" smtClean="0"/>
              <a:t>1.2. Determinar necesidades para certificación de unidades</a:t>
            </a:r>
          </a:p>
          <a:p>
            <a:pPr marL="971550" lvl="2" indent="-171450" algn="just">
              <a:buFont typeface="Courier New" pitchFamily="49" charset="0"/>
              <a:buChar char="o"/>
            </a:pPr>
            <a:r>
              <a:rPr lang="es-MX" sz="1800" b="1" dirty="0" err="1" smtClean="0"/>
              <a:t>Dx</a:t>
            </a:r>
            <a:r>
              <a:rPr lang="es-MX" sz="1800" b="1" dirty="0" smtClean="0"/>
              <a:t> de infraestructura</a:t>
            </a:r>
          </a:p>
          <a:p>
            <a:pPr marL="971550" lvl="2" indent="-171450" algn="just">
              <a:buFont typeface="Courier New" pitchFamily="49" charset="0"/>
              <a:buChar char="o"/>
            </a:pPr>
            <a:r>
              <a:rPr lang="es-MX" sz="1800" b="1" dirty="0" smtClean="0"/>
              <a:t>Reasignación de recursos</a:t>
            </a:r>
          </a:p>
          <a:p>
            <a:pPr marL="400050" lvl="1" indent="0" algn="just">
              <a:buNone/>
            </a:pPr>
            <a:r>
              <a:rPr lang="es-MX" sz="1800" b="1" dirty="0" smtClean="0"/>
              <a:t>1.3. Georreferenciar población no afiliada al Seguro Popular</a:t>
            </a:r>
          </a:p>
          <a:p>
            <a:pPr marL="971550" lvl="2" indent="-171450" algn="just">
              <a:buFont typeface="Courier New" pitchFamily="49" charset="0"/>
              <a:buChar char="o"/>
            </a:pPr>
            <a:r>
              <a:rPr lang="es-MX" sz="1800" b="1" dirty="0" smtClean="0"/>
              <a:t>Número de personas</a:t>
            </a:r>
          </a:p>
          <a:p>
            <a:pPr marL="971550" lvl="2" indent="-171450" algn="just">
              <a:buFont typeface="Courier New" pitchFamily="49" charset="0"/>
              <a:buChar char="o"/>
            </a:pPr>
            <a:r>
              <a:rPr lang="es-MX" sz="1800" b="1" dirty="0" smtClean="0"/>
              <a:t>Ajuste de metas</a:t>
            </a:r>
          </a:p>
          <a:p>
            <a:pPr marL="400050" lvl="1" indent="0" algn="just">
              <a:buNone/>
            </a:pPr>
            <a:r>
              <a:rPr lang="es-MX" sz="1800" b="1" dirty="0" smtClean="0"/>
              <a:t>1.4. Definir metas de vacunación</a:t>
            </a:r>
          </a:p>
          <a:p>
            <a:pPr marL="1085850" lvl="2" algn="just">
              <a:buFont typeface="Courier New" pitchFamily="49" charset="0"/>
              <a:buChar char="o"/>
            </a:pPr>
            <a:r>
              <a:rPr lang="es-MX" sz="1800" b="1" dirty="0" smtClean="0"/>
              <a:t>Déficit de cobertura por localidad</a:t>
            </a:r>
          </a:p>
          <a:p>
            <a:pPr marL="1085850" lvl="2" algn="just">
              <a:buFont typeface="Courier New" pitchFamily="49" charset="0"/>
              <a:buChar char="o"/>
            </a:pPr>
            <a:r>
              <a:rPr lang="es-MX" sz="1800" b="1" dirty="0" smtClean="0"/>
              <a:t>Programa Operativo</a:t>
            </a:r>
          </a:p>
          <a:p>
            <a:pPr marL="400050" lvl="1" indent="0" algn="just">
              <a:buNone/>
            </a:pPr>
            <a:r>
              <a:rPr lang="es-MX" sz="1800" b="1" dirty="0" smtClean="0"/>
              <a:t>1.5. Integrar base de datos de peso y talla para la edad</a:t>
            </a:r>
          </a:p>
          <a:p>
            <a:pPr marL="1085850" lvl="2" algn="just">
              <a:buFont typeface="Courier New" pitchFamily="49" charset="0"/>
              <a:buChar char="o"/>
            </a:pPr>
            <a:r>
              <a:rPr lang="es-MX" sz="1800" b="1" dirty="0" smtClean="0"/>
              <a:t>SINOS</a:t>
            </a:r>
          </a:p>
          <a:p>
            <a:pPr marL="1085850" lvl="2" algn="just">
              <a:buFont typeface="Courier New" pitchFamily="49" charset="0"/>
              <a:buChar char="o"/>
            </a:pPr>
            <a:r>
              <a:rPr lang="es-MX" sz="1800" b="1" dirty="0" smtClean="0"/>
              <a:t>Operativo censal</a:t>
            </a:r>
            <a:endParaRPr lang="es-MX" sz="1800" b="1" dirty="0"/>
          </a:p>
          <a:p>
            <a:pPr marL="400050" lvl="1" indent="0" algn="just">
              <a:buNone/>
            </a:pPr>
            <a:r>
              <a:rPr lang="es-MX" sz="1800" b="1" dirty="0"/>
              <a:t>	</a:t>
            </a:r>
          </a:p>
        </p:txBody>
      </p:sp>
      <p:sp>
        <p:nvSpPr>
          <p:cNvPr id="3" name="1 Marcador de contenido"/>
          <p:cNvSpPr txBox="1">
            <a:spLocks/>
          </p:cNvSpPr>
          <p:nvPr/>
        </p:nvSpPr>
        <p:spPr>
          <a:xfrm>
            <a:off x="457200" y="692696"/>
            <a:ext cx="822960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MX" b="1" dirty="0" smtClean="0"/>
              <a:t>1. ABATIR REZAGOS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s-MX" b="1" dirty="0" smtClean="0"/>
          </a:p>
        </p:txBody>
      </p:sp>
    </p:spTree>
    <p:extLst>
      <p:ext uri="{BB962C8B-B14F-4D97-AF65-F5344CB8AC3E}">
        <p14:creationId xmlns:p14="http://schemas.microsoft.com/office/powerpoint/2010/main" val="330705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544616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400050" lvl="1" indent="0" algn="just">
              <a:buNone/>
            </a:pPr>
            <a:r>
              <a:rPr lang="es-MX" sz="1700" b="1" dirty="0" smtClean="0"/>
              <a:t>2.1. Programa de extensión de servicios de salud</a:t>
            </a:r>
          </a:p>
          <a:p>
            <a:pPr marL="1085850" lvl="2" algn="just">
              <a:buFont typeface="Courier New" pitchFamily="49" charset="0"/>
              <a:buChar char="o"/>
            </a:pPr>
            <a:r>
              <a:rPr lang="es-MX" sz="1700" b="1" dirty="0" smtClean="0"/>
              <a:t>Centros de Salud</a:t>
            </a:r>
          </a:p>
          <a:p>
            <a:pPr marL="1085850" lvl="2" algn="just">
              <a:buFont typeface="Courier New" pitchFamily="49" charset="0"/>
              <a:buChar char="o"/>
            </a:pPr>
            <a:r>
              <a:rPr lang="es-MX" sz="1700" b="1" dirty="0" smtClean="0"/>
              <a:t>Unidades Móviles</a:t>
            </a:r>
          </a:p>
          <a:p>
            <a:pPr marL="400050" lvl="1" indent="0" algn="just">
              <a:buNone/>
            </a:pPr>
            <a:r>
              <a:rPr lang="es-MX" sz="1700" b="1" dirty="0"/>
              <a:t>2</a:t>
            </a:r>
            <a:r>
              <a:rPr lang="es-MX" sz="1700" b="1" dirty="0" smtClean="0"/>
              <a:t>.2. Afiliación y reafiliación</a:t>
            </a:r>
          </a:p>
          <a:p>
            <a:pPr marL="984250" lvl="2" indent="-184150" algn="just">
              <a:buFont typeface="Courier New" pitchFamily="49" charset="0"/>
              <a:buChar char="o"/>
            </a:pPr>
            <a:r>
              <a:rPr lang="es-MX" sz="1700" b="1" dirty="0"/>
              <a:t>Reagrupar</a:t>
            </a:r>
            <a:r>
              <a:rPr lang="es-MX" sz="1700" b="1" dirty="0" smtClean="0"/>
              <a:t> metas municipales</a:t>
            </a:r>
            <a:r>
              <a:rPr lang="es-MX" sz="1700" b="1" dirty="0"/>
              <a:t>	</a:t>
            </a:r>
            <a:endParaRPr lang="es-MX" sz="1700" b="1" dirty="0" smtClean="0"/>
          </a:p>
          <a:p>
            <a:pPr marL="971550" lvl="2" indent="-171450" algn="just">
              <a:buFont typeface="Courier New" pitchFamily="49" charset="0"/>
              <a:buChar char="o"/>
            </a:pPr>
            <a:r>
              <a:rPr lang="es-MX" sz="1700" b="1" dirty="0" smtClean="0"/>
              <a:t>Beneficiarios de Programa de Desarrollo Humano Oportunidades (PDHO)</a:t>
            </a:r>
          </a:p>
          <a:p>
            <a:pPr marL="971550" lvl="2" indent="-171450" algn="just">
              <a:buFont typeface="Courier New" pitchFamily="49" charset="0"/>
              <a:buChar char="o"/>
            </a:pPr>
            <a:r>
              <a:rPr lang="es-MX" sz="1700" b="1" dirty="0" smtClean="0"/>
              <a:t>Incorporación a PDHO</a:t>
            </a:r>
          </a:p>
          <a:p>
            <a:pPr marL="400050" lvl="1" indent="0" algn="just">
              <a:buNone/>
            </a:pPr>
            <a:r>
              <a:rPr lang="es-MX" sz="1700" b="1" dirty="0"/>
              <a:t>2</a:t>
            </a:r>
            <a:r>
              <a:rPr lang="es-MX" sz="1700" b="1" dirty="0" smtClean="0"/>
              <a:t>.3. Garantizar abasto de insumos</a:t>
            </a:r>
          </a:p>
          <a:p>
            <a:pPr marL="971550" lvl="2" indent="-171450" algn="just">
              <a:buFont typeface="Courier New" pitchFamily="49" charset="0"/>
              <a:buChar char="o"/>
            </a:pPr>
            <a:r>
              <a:rPr lang="es-MX" sz="1700" b="1" dirty="0" smtClean="0"/>
              <a:t>Vacunas</a:t>
            </a:r>
          </a:p>
          <a:p>
            <a:pPr marL="971550" lvl="2" indent="-171450" algn="just">
              <a:buFont typeface="Courier New" pitchFamily="49" charset="0"/>
              <a:buChar char="o"/>
            </a:pPr>
            <a:r>
              <a:rPr lang="es-MX" sz="1700" b="1" dirty="0" smtClean="0"/>
              <a:t>Medicamentos</a:t>
            </a:r>
          </a:p>
          <a:p>
            <a:pPr marL="971550" lvl="2" indent="-171450" algn="just">
              <a:buFont typeface="Courier New" pitchFamily="49" charset="0"/>
              <a:buChar char="o"/>
            </a:pPr>
            <a:r>
              <a:rPr lang="es-MX" sz="1700" b="1" dirty="0" smtClean="0"/>
              <a:t>Suplementos PDHO</a:t>
            </a:r>
          </a:p>
          <a:p>
            <a:pPr marL="400050" lvl="1" indent="0" algn="just">
              <a:buNone/>
            </a:pPr>
            <a:r>
              <a:rPr lang="es-MX" sz="1700" b="1" dirty="0"/>
              <a:t>2</a:t>
            </a:r>
            <a:r>
              <a:rPr lang="es-MX" sz="1700" b="1" dirty="0" smtClean="0"/>
              <a:t>.4. </a:t>
            </a:r>
            <a:r>
              <a:rPr lang="es-MX" sz="2000" b="1" dirty="0" smtClean="0">
                <a:solidFill>
                  <a:srgbClr val="FF0000"/>
                </a:solidFill>
              </a:rPr>
              <a:t>Fortalecer comités comunitarios de salud</a:t>
            </a:r>
          </a:p>
          <a:p>
            <a:pPr marL="1085850" lvl="2" algn="just">
              <a:buFont typeface="Courier New" pitchFamily="49" charset="0"/>
              <a:buChar char="o"/>
            </a:pPr>
            <a:r>
              <a:rPr lang="es-MX" sz="2000" b="1" dirty="0" smtClean="0">
                <a:solidFill>
                  <a:srgbClr val="FF0000"/>
                </a:solidFill>
              </a:rPr>
              <a:t>Municipio saludable</a:t>
            </a:r>
          </a:p>
          <a:p>
            <a:pPr marL="1085850" lvl="2" algn="just">
              <a:buFont typeface="Courier New" pitchFamily="49" charset="0"/>
              <a:buChar char="o"/>
            </a:pPr>
            <a:r>
              <a:rPr lang="es-MX" sz="2000" b="1" dirty="0" smtClean="0">
                <a:solidFill>
                  <a:srgbClr val="FF0000"/>
                </a:solidFill>
              </a:rPr>
              <a:t>Comités y promotoras por localidad</a:t>
            </a:r>
          </a:p>
          <a:p>
            <a:pPr marL="400050" lvl="1" indent="0" algn="just">
              <a:buNone/>
            </a:pPr>
            <a:r>
              <a:rPr lang="es-MX" sz="1700" b="1" dirty="0"/>
              <a:t>2</a:t>
            </a:r>
            <a:r>
              <a:rPr lang="es-MX" sz="1700" b="1" dirty="0" smtClean="0"/>
              <a:t>.5. Integrar padrón de la CNCH</a:t>
            </a:r>
          </a:p>
          <a:p>
            <a:pPr marL="1085850" lvl="2" algn="just">
              <a:buFont typeface="Courier New" pitchFamily="49" charset="0"/>
              <a:buChar char="o"/>
            </a:pPr>
            <a:r>
              <a:rPr lang="es-MX" sz="1700" b="1" dirty="0" smtClean="0"/>
              <a:t>PDHO</a:t>
            </a:r>
          </a:p>
          <a:p>
            <a:pPr marL="1085850" lvl="2" algn="just">
              <a:buFont typeface="Courier New" pitchFamily="49" charset="0"/>
              <a:buChar char="o"/>
            </a:pPr>
            <a:r>
              <a:rPr lang="es-MX" sz="1700" b="1" dirty="0" smtClean="0"/>
              <a:t>Seguro Popular</a:t>
            </a:r>
          </a:p>
          <a:p>
            <a:pPr marL="1085850" lvl="2" algn="just">
              <a:buFont typeface="Courier New" pitchFamily="49" charset="0"/>
              <a:buChar char="o"/>
            </a:pPr>
            <a:endParaRPr lang="es-MX" sz="1700" b="1" dirty="0"/>
          </a:p>
          <a:p>
            <a:pPr marL="400050" lvl="1" indent="0" algn="just">
              <a:buNone/>
            </a:pPr>
            <a:r>
              <a:rPr lang="es-MX" sz="1700" b="1" dirty="0"/>
              <a:t>	</a:t>
            </a:r>
          </a:p>
        </p:txBody>
      </p:sp>
      <p:sp>
        <p:nvSpPr>
          <p:cNvPr id="3" name="1 Marcador de contenido"/>
          <p:cNvSpPr txBox="1">
            <a:spLocks/>
          </p:cNvSpPr>
          <p:nvPr/>
        </p:nvSpPr>
        <p:spPr>
          <a:xfrm>
            <a:off x="457200" y="692696"/>
            <a:ext cx="822960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MX" b="1" dirty="0" smtClean="0"/>
              <a:t>2. PONER A PUNTO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s-MX" b="1" dirty="0" smtClean="0"/>
          </a:p>
        </p:txBody>
      </p:sp>
    </p:spTree>
    <p:extLst>
      <p:ext uri="{BB962C8B-B14F-4D97-AF65-F5344CB8AC3E}">
        <p14:creationId xmlns:p14="http://schemas.microsoft.com/office/powerpoint/2010/main" val="347103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1340768"/>
            <a:ext cx="8435280" cy="5328592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400050" lvl="1" indent="0" algn="just">
              <a:buNone/>
            </a:pPr>
            <a:r>
              <a:rPr lang="es-MX" sz="1800" b="1" dirty="0" smtClean="0"/>
              <a:t>3.1. Poner en operación nuevos servicios</a:t>
            </a:r>
          </a:p>
          <a:p>
            <a:pPr marL="971550" lvl="2" indent="-171450" algn="just">
              <a:buFont typeface="Courier New" pitchFamily="49" charset="0"/>
              <a:buChar char="o"/>
            </a:pPr>
            <a:r>
              <a:rPr lang="es-MX" sz="1800" b="1" dirty="0" smtClean="0"/>
              <a:t>Unidades de extensión sanitaria</a:t>
            </a:r>
          </a:p>
          <a:p>
            <a:pPr marL="971550" lvl="2" indent="-171450" algn="just">
              <a:buFont typeface="Courier New" pitchFamily="49" charset="0"/>
              <a:buChar char="o"/>
            </a:pPr>
            <a:r>
              <a:rPr lang="es-MX" sz="1800" b="1" dirty="0" smtClean="0"/>
              <a:t>Servicios fijos ampliados</a:t>
            </a:r>
          </a:p>
          <a:p>
            <a:pPr marL="971550" lvl="2" indent="-171450" algn="just">
              <a:buFont typeface="Courier New" pitchFamily="49" charset="0"/>
              <a:buChar char="o"/>
            </a:pPr>
            <a:r>
              <a:rPr lang="es-MX" sz="1800" b="1" dirty="0" smtClean="0"/>
              <a:t>Convenios con prestadores de servicios</a:t>
            </a:r>
          </a:p>
          <a:p>
            <a:pPr marL="400050" lvl="1" indent="0" algn="just">
              <a:buNone/>
            </a:pPr>
            <a:r>
              <a:rPr lang="es-MX" sz="1800" b="1" dirty="0"/>
              <a:t>3</a:t>
            </a:r>
            <a:r>
              <a:rPr lang="es-MX" sz="1800" b="1" dirty="0" smtClean="0"/>
              <a:t>.2. Acreditar servicios existentes en unidades de salud</a:t>
            </a:r>
          </a:p>
          <a:p>
            <a:pPr marL="971550" lvl="2" indent="-171450" algn="just">
              <a:buFont typeface="Courier New" pitchFamily="49" charset="0"/>
              <a:buChar char="o"/>
            </a:pPr>
            <a:r>
              <a:rPr lang="es-MX" sz="1800" b="1" dirty="0" smtClean="0"/>
              <a:t>Fijas</a:t>
            </a:r>
          </a:p>
          <a:p>
            <a:pPr marL="971550" lvl="2" indent="-171450" algn="just">
              <a:buFont typeface="Courier New" pitchFamily="49" charset="0"/>
              <a:buChar char="o"/>
            </a:pPr>
            <a:r>
              <a:rPr lang="es-MX" sz="1800" b="1" dirty="0" smtClean="0"/>
              <a:t>Móviles</a:t>
            </a:r>
          </a:p>
          <a:p>
            <a:pPr marL="400050" lvl="1" indent="0" algn="just">
              <a:buNone/>
            </a:pPr>
            <a:r>
              <a:rPr lang="es-MX" sz="1800" b="1" dirty="0" smtClean="0"/>
              <a:t>3.3. Ampliar acceso</a:t>
            </a:r>
          </a:p>
          <a:p>
            <a:pPr marL="971550" lvl="2" indent="-171450" algn="just">
              <a:buFont typeface="Courier New" pitchFamily="49" charset="0"/>
              <a:buChar char="o"/>
            </a:pPr>
            <a:r>
              <a:rPr lang="es-MX" sz="1800" b="1" dirty="0" smtClean="0"/>
              <a:t>Incorporar a PDHO</a:t>
            </a:r>
          </a:p>
          <a:p>
            <a:pPr marL="971550" lvl="2" indent="-171450" algn="just">
              <a:buFont typeface="Courier New" pitchFamily="49" charset="0"/>
              <a:buChar char="o"/>
            </a:pPr>
            <a:r>
              <a:rPr lang="es-MX" sz="1800" b="1" dirty="0" smtClean="0"/>
              <a:t>Afiliar al Seguro Popular</a:t>
            </a:r>
          </a:p>
          <a:p>
            <a:pPr marL="400050" lvl="1" indent="0" algn="just">
              <a:buNone/>
            </a:pPr>
            <a:r>
              <a:rPr lang="es-MX" sz="1800" b="1" dirty="0" smtClean="0"/>
              <a:t>3.4. Consolidar servicios de salud a la comunidad</a:t>
            </a:r>
          </a:p>
          <a:p>
            <a:pPr marL="1085850" lvl="2" algn="just">
              <a:buFont typeface="Courier New" pitchFamily="49" charset="0"/>
              <a:buChar char="o"/>
            </a:pPr>
            <a:r>
              <a:rPr lang="es-MX" sz="1800" b="1" dirty="0" smtClean="0"/>
              <a:t>Diagnóstico sanitario</a:t>
            </a:r>
          </a:p>
          <a:p>
            <a:pPr marL="1085850" lvl="2" algn="just">
              <a:buFont typeface="Courier New" pitchFamily="49" charset="0"/>
              <a:buChar char="o"/>
            </a:pPr>
            <a:r>
              <a:rPr lang="es-MX" sz="1800" b="1" dirty="0" smtClean="0"/>
              <a:t>Ajustar corresponsabilidad en salud</a:t>
            </a:r>
          </a:p>
          <a:p>
            <a:pPr marL="400050" lvl="1" indent="0" algn="just">
              <a:buNone/>
            </a:pPr>
            <a:r>
              <a:rPr lang="es-MX" sz="1800" b="1" dirty="0"/>
              <a:t>3</a:t>
            </a:r>
            <a:r>
              <a:rPr lang="es-MX" sz="1800" b="1" dirty="0" smtClean="0"/>
              <a:t>.5. Presentar padrón de salud /CNCH</a:t>
            </a:r>
          </a:p>
          <a:p>
            <a:pPr marL="1085850" lvl="2" algn="just">
              <a:buFont typeface="Courier New" pitchFamily="49" charset="0"/>
              <a:buChar char="o"/>
            </a:pPr>
            <a:r>
              <a:rPr lang="es-MX" sz="1800" b="1" dirty="0" smtClean="0"/>
              <a:t>Sistema Nominal en Salud (SINOS9</a:t>
            </a:r>
          </a:p>
          <a:p>
            <a:pPr marL="1085850" lvl="2" algn="just">
              <a:buFont typeface="Courier New" pitchFamily="49" charset="0"/>
              <a:buChar char="o"/>
            </a:pPr>
            <a:r>
              <a:rPr lang="es-MX" sz="1800" b="1" dirty="0" smtClean="0"/>
              <a:t>Otros registros</a:t>
            </a:r>
            <a:endParaRPr lang="es-MX" sz="1800" b="1" dirty="0"/>
          </a:p>
          <a:p>
            <a:pPr marL="400050" lvl="1" indent="0" algn="just">
              <a:buNone/>
            </a:pPr>
            <a:r>
              <a:rPr lang="es-MX" sz="1800" b="1" dirty="0"/>
              <a:t>	</a:t>
            </a:r>
          </a:p>
        </p:txBody>
      </p:sp>
      <p:sp>
        <p:nvSpPr>
          <p:cNvPr id="3" name="1 Marcador de contenido"/>
          <p:cNvSpPr txBox="1">
            <a:spLocks/>
          </p:cNvSpPr>
          <p:nvPr/>
        </p:nvSpPr>
        <p:spPr>
          <a:xfrm>
            <a:off x="457200" y="764704"/>
            <a:ext cx="822960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MX" b="1" dirty="0" smtClean="0"/>
              <a:t>3. TRANSFORMAR Y MEJORAR </a:t>
            </a:r>
          </a:p>
          <a:p>
            <a:pPr marL="0" indent="0">
              <a:buFont typeface="Arial" pitchFamily="34" charset="0"/>
              <a:buNone/>
            </a:pPr>
            <a:endParaRPr lang="es-MX" b="1" dirty="0" smtClean="0"/>
          </a:p>
        </p:txBody>
      </p:sp>
    </p:spTree>
    <p:extLst>
      <p:ext uri="{BB962C8B-B14F-4D97-AF65-F5344CB8AC3E}">
        <p14:creationId xmlns:p14="http://schemas.microsoft.com/office/powerpoint/2010/main" val="19870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3568" y="1628800"/>
            <a:ext cx="7776864" cy="468052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901700" lvl="1" indent="-501650" algn="just">
              <a:buFont typeface="+mj-lt"/>
              <a:buAutoNum type="arabicPeriod"/>
            </a:pPr>
            <a:r>
              <a:rPr lang="es-MX" sz="3600" b="1" dirty="0" smtClean="0"/>
              <a:t>Afiliación al Seguro Popular</a:t>
            </a:r>
          </a:p>
          <a:p>
            <a:pPr marL="1143000" lvl="1" indent="-742950" algn="just">
              <a:buFont typeface="+mj-lt"/>
              <a:buAutoNum type="arabicPeriod"/>
            </a:pPr>
            <a:endParaRPr lang="es-MX" sz="3600" b="1" dirty="0" smtClean="0"/>
          </a:p>
          <a:p>
            <a:pPr marL="901700" lvl="1" indent="-501650" algn="just">
              <a:buFont typeface="+mj-lt"/>
              <a:buAutoNum type="arabicPeriod"/>
            </a:pPr>
            <a:r>
              <a:rPr lang="es-MX" sz="3600" b="1" dirty="0" smtClean="0"/>
              <a:t>Abasto de suplemento alimenticio a menores de cinco años</a:t>
            </a:r>
          </a:p>
          <a:p>
            <a:pPr marL="1143000" lvl="1" indent="-742950" algn="just">
              <a:buFont typeface="+mj-lt"/>
              <a:buAutoNum type="arabicPeriod"/>
            </a:pPr>
            <a:endParaRPr lang="es-MX" sz="3600" b="1" dirty="0" smtClean="0"/>
          </a:p>
          <a:p>
            <a:pPr marL="901700" lvl="1" indent="-501650" algn="just">
              <a:buFont typeface="+mj-lt"/>
              <a:buAutoNum type="arabicPeriod"/>
            </a:pPr>
            <a:r>
              <a:rPr lang="es-MX" sz="3600" b="1" dirty="0" smtClean="0"/>
              <a:t>Promoción de lactancia materna </a:t>
            </a:r>
          </a:p>
          <a:p>
            <a:pPr marL="400050" lvl="1" indent="0" algn="just">
              <a:buNone/>
            </a:pPr>
            <a:r>
              <a:rPr lang="es-MX" sz="3600" b="1" dirty="0"/>
              <a:t>	</a:t>
            </a:r>
            <a:r>
              <a:rPr lang="es-MX" sz="3600" b="1" dirty="0" smtClean="0"/>
              <a:t>(0  a 6 meses)</a:t>
            </a:r>
            <a:endParaRPr lang="es-MX" sz="3600" b="1" dirty="0"/>
          </a:p>
        </p:txBody>
      </p:sp>
      <p:sp>
        <p:nvSpPr>
          <p:cNvPr id="3" name="1 Marcador de contenido"/>
          <p:cNvSpPr txBox="1">
            <a:spLocks/>
          </p:cNvSpPr>
          <p:nvPr/>
        </p:nvSpPr>
        <p:spPr>
          <a:xfrm>
            <a:off x="457200" y="764704"/>
            <a:ext cx="822960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MX" b="1" dirty="0" smtClean="0"/>
              <a:t>Tablero de seguimiento</a:t>
            </a:r>
          </a:p>
          <a:p>
            <a:pPr marL="0" indent="0">
              <a:buFont typeface="Arial" pitchFamily="34" charset="0"/>
              <a:buNone/>
            </a:pPr>
            <a:endParaRPr lang="es-MX" b="1" dirty="0" smtClean="0"/>
          </a:p>
        </p:txBody>
      </p:sp>
    </p:spTree>
    <p:extLst>
      <p:ext uri="{BB962C8B-B14F-4D97-AF65-F5344CB8AC3E}">
        <p14:creationId xmlns:p14="http://schemas.microsoft.com/office/powerpoint/2010/main" val="19870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004048" y="6021288"/>
            <a:ext cx="4042792" cy="604664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s-MX" sz="1100" dirty="0">
                <a:hlinkClick r:id="rId2"/>
              </a:rPr>
              <a:t>http://sinhambre.gob.mx/</a:t>
            </a:r>
            <a:endParaRPr lang="es-MX" sz="1100" dirty="0" smtClean="0"/>
          </a:p>
          <a:p>
            <a:pPr marL="0" indent="0" algn="r">
              <a:buNone/>
            </a:pPr>
            <a:r>
              <a:rPr lang="es-MX" sz="1100" dirty="0" smtClean="0">
                <a:hlinkClick r:id="rId3"/>
              </a:rPr>
              <a:t>http</a:t>
            </a:r>
            <a:r>
              <a:rPr lang="es-MX" sz="1100" dirty="0">
                <a:hlinkClick r:id="rId3"/>
              </a:rPr>
              <a:t>://</a:t>
            </a:r>
            <a:r>
              <a:rPr lang="es-MX" sz="1100" dirty="0" smtClean="0">
                <a:hlinkClick r:id="rId3"/>
              </a:rPr>
              <a:t>www.sedesol.gob.mx/es/SEDESOL/Mapa</a:t>
            </a:r>
            <a:endParaRPr lang="es-MX" sz="1100" dirty="0" smtClean="0"/>
          </a:p>
          <a:p>
            <a:pPr algn="r"/>
            <a:endParaRPr lang="es-MX" sz="1100" dirty="0"/>
          </a:p>
          <a:p>
            <a:pPr algn="r"/>
            <a:endParaRPr lang="es-MX" sz="1100" dirty="0" smtClean="0"/>
          </a:p>
        </p:txBody>
      </p:sp>
      <p:sp>
        <p:nvSpPr>
          <p:cNvPr id="3" name="2 Rectángulo"/>
          <p:cNvSpPr/>
          <p:nvPr/>
        </p:nvSpPr>
        <p:spPr>
          <a:xfrm>
            <a:off x="2561281" y="2897068"/>
            <a:ext cx="38829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all" spc="0" dirty="0" smtClean="0">
                <a:ln w="0"/>
                <a:solidFill>
                  <a:srgbClr val="800080"/>
                </a:solidFill>
                <a:effectLst>
                  <a:reflection blurRad="12700" stA="50000" endPos="50000" dist="5000" dir="5400000" sy="-100000" rotWithShape="0"/>
                </a:effectLst>
              </a:rPr>
              <a:t>Gracias</a:t>
            </a:r>
            <a:endParaRPr lang="es-ES" sz="6600" b="1" cap="all" spc="0" dirty="0">
              <a:ln w="0"/>
              <a:solidFill>
                <a:srgbClr val="80008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1240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es-MX" sz="3600" b="1" dirty="0" smtClean="0"/>
              <a:t>Estrategia transversal e integral</a:t>
            </a:r>
            <a:br>
              <a:rPr lang="es-MX" sz="3600" b="1" dirty="0" smtClean="0"/>
            </a:br>
            <a:r>
              <a:rPr lang="es-MX" sz="2800" b="1" dirty="0" smtClean="0"/>
              <a:t>Comisión Intersecretarial </a:t>
            </a:r>
            <a:br>
              <a:rPr lang="es-MX" sz="2800" b="1" dirty="0" smtClean="0"/>
            </a:br>
            <a:r>
              <a:rPr lang="es-MX" sz="1800" b="1" dirty="0" smtClean="0"/>
              <a:t>Participan 19 entidades públicas</a:t>
            </a:r>
            <a:endParaRPr lang="es-ES_tradnl" sz="3600" dirty="0"/>
          </a:p>
        </p:txBody>
      </p:sp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>
          <a:xfrm>
            <a:off x="3071032" y="3216309"/>
            <a:ext cx="936104" cy="497937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_tradnl" sz="2400" b="1" dirty="0" smtClean="0">
                <a:solidFill>
                  <a:srgbClr val="800080"/>
                </a:solidFill>
              </a:rPr>
              <a:t>SENER</a:t>
            </a:r>
          </a:p>
          <a:p>
            <a:pPr marL="514350" indent="-514350">
              <a:buNone/>
            </a:pPr>
            <a:endParaRPr lang="es-MX" sz="2400" b="1" dirty="0">
              <a:solidFill>
                <a:srgbClr val="800080"/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half" idx="2"/>
          </p:nvPr>
        </p:nvSpPr>
        <p:spPr>
          <a:xfrm>
            <a:off x="4223764" y="2714904"/>
            <a:ext cx="1220716" cy="4819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2400" b="1" dirty="0" smtClean="0">
                <a:solidFill>
                  <a:srgbClr val="800080"/>
                </a:solidFill>
              </a:rPr>
              <a:t>SEDATU</a:t>
            </a:r>
          </a:p>
        </p:txBody>
      </p:sp>
      <p:grpSp>
        <p:nvGrpSpPr>
          <p:cNvPr id="10" name="9 Grupo"/>
          <p:cNvGrpSpPr/>
          <p:nvPr/>
        </p:nvGrpSpPr>
        <p:grpSpPr>
          <a:xfrm>
            <a:off x="0" y="0"/>
            <a:ext cx="9144000" cy="738200"/>
            <a:chOff x="0" y="0"/>
            <a:chExt cx="9144000" cy="738200"/>
          </a:xfrm>
        </p:grpSpPr>
        <p:pic>
          <p:nvPicPr>
            <p:cNvPr id="5" name="Imagen 2" descr="pleca_morada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" y="19062"/>
              <a:ext cx="3059412" cy="719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1 Marcador de contenido"/>
          <p:cNvSpPr txBox="1">
            <a:spLocks/>
          </p:cNvSpPr>
          <p:nvPr/>
        </p:nvSpPr>
        <p:spPr>
          <a:xfrm>
            <a:off x="7068080" y="3653886"/>
            <a:ext cx="1584176" cy="5395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 smtClean="0">
                <a:solidFill>
                  <a:srgbClr val="800080"/>
                </a:solidFill>
              </a:rPr>
              <a:t>SEMARNAT</a:t>
            </a:r>
          </a:p>
          <a:p>
            <a:pPr marL="514350" indent="-514350">
              <a:buFont typeface="Arial" pitchFamily="34" charset="0"/>
              <a:buNone/>
            </a:pPr>
            <a:endParaRPr lang="es-MX" sz="2400" b="1" dirty="0" smtClean="0">
              <a:solidFill>
                <a:srgbClr val="800080"/>
              </a:solidFill>
            </a:endParaRPr>
          </a:p>
          <a:p>
            <a:pPr marL="514350" indent="-514350">
              <a:buFont typeface="Arial" pitchFamily="34" charset="0"/>
              <a:buNone/>
            </a:pPr>
            <a:endParaRPr lang="es-MX" sz="2400" b="1" dirty="0">
              <a:solidFill>
                <a:srgbClr val="800080"/>
              </a:solidFill>
            </a:endParaRPr>
          </a:p>
        </p:txBody>
      </p:sp>
      <p:sp>
        <p:nvSpPr>
          <p:cNvPr id="14" name="1 Marcador de contenido"/>
          <p:cNvSpPr txBox="1">
            <a:spLocks/>
          </p:cNvSpPr>
          <p:nvPr/>
        </p:nvSpPr>
        <p:spPr>
          <a:xfrm>
            <a:off x="1880245" y="3232523"/>
            <a:ext cx="963563" cy="48450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2400" b="1" dirty="0" smtClean="0">
                <a:solidFill>
                  <a:srgbClr val="800080"/>
                </a:solidFill>
              </a:rPr>
              <a:t>SRE</a:t>
            </a:r>
          </a:p>
          <a:p>
            <a:pPr marL="514350" indent="-514350" algn="ctr">
              <a:buFont typeface="Arial" pitchFamily="34" charset="0"/>
              <a:buNone/>
            </a:pPr>
            <a:endParaRPr lang="es-MX" sz="2400" b="1" dirty="0">
              <a:solidFill>
                <a:srgbClr val="800080"/>
              </a:solidFill>
            </a:endParaRPr>
          </a:p>
        </p:txBody>
      </p:sp>
      <p:sp>
        <p:nvSpPr>
          <p:cNvPr id="15" name="1 Marcador de contenido"/>
          <p:cNvSpPr txBox="1">
            <a:spLocks/>
          </p:cNvSpPr>
          <p:nvPr/>
        </p:nvSpPr>
        <p:spPr>
          <a:xfrm>
            <a:off x="1945479" y="2420888"/>
            <a:ext cx="898329" cy="4825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 smtClean="0">
                <a:solidFill>
                  <a:srgbClr val="800080"/>
                </a:solidFill>
              </a:rPr>
              <a:t>SHCP</a:t>
            </a:r>
          </a:p>
          <a:p>
            <a:pPr marL="514350" indent="-514350">
              <a:buFont typeface="Arial" pitchFamily="34" charset="0"/>
              <a:buNone/>
            </a:pPr>
            <a:endParaRPr lang="es-MX" sz="2400" b="1" dirty="0" smtClean="0">
              <a:solidFill>
                <a:srgbClr val="800080"/>
              </a:solidFill>
            </a:endParaRPr>
          </a:p>
        </p:txBody>
      </p:sp>
      <p:sp>
        <p:nvSpPr>
          <p:cNvPr id="16" name="1 Marcador de contenido"/>
          <p:cNvSpPr txBox="1">
            <a:spLocks/>
          </p:cNvSpPr>
          <p:nvPr/>
        </p:nvSpPr>
        <p:spPr>
          <a:xfrm>
            <a:off x="2999025" y="6192173"/>
            <a:ext cx="1224136" cy="535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 smtClean="0">
                <a:solidFill>
                  <a:srgbClr val="800080"/>
                </a:solidFill>
              </a:rPr>
              <a:t>SEMAR</a:t>
            </a:r>
          </a:p>
          <a:p>
            <a:pPr marL="514350" indent="-514350">
              <a:buFont typeface="Arial" pitchFamily="34" charset="0"/>
              <a:buNone/>
            </a:pPr>
            <a:endParaRPr lang="es-MX" sz="2400" b="1" dirty="0">
              <a:solidFill>
                <a:srgbClr val="800080"/>
              </a:solidFill>
            </a:endParaRPr>
          </a:p>
        </p:txBody>
      </p:sp>
      <p:sp>
        <p:nvSpPr>
          <p:cNvPr id="17" name="1 Marcador de contenido"/>
          <p:cNvSpPr txBox="1">
            <a:spLocks/>
          </p:cNvSpPr>
          <p:nvPr/>
        </p:nvSpPr>
        <p:spPr>
          <a:xfrm>
            <a:off x="3197118" y="2245152"/>
            <a:ext cx="1242670" cy="607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 smtClean="0">
                <a:solidFill>
                  <a:srgbClr val="800080"/>
                </a:solidFill>
              </a:rPr>
              <a:t>SEDENA</a:t>
            </a:r>
          </a:p>
          <a:p>
            <a:pPr marL="514350" indent="-514350">
              <a:buFont typeface="Arial" pitchFamily="34" charset="0"/>
              <a:buNone/>
            </a:pPr>
            <a:endParaRPr lang="es-MX" sz="2400" b="1" dirty="0">
              <a:solidFill>
                <a:srgbClr val="800080"/>
              </a:solidFill>
            </a:endParaRPr>
          </a:p>
        </p:txBody>
      </p:sp>
      <p:sp>
        <p:nvSpPr>
          <p:cNvPr id="18" name="1 Marcador de contenido"/>
          <p:cNvSpPr txBox="1">
            <a:spLocks/>
          </p:cNvSpPr>
          <p:nvPr/>
        </p:nvSpPr>
        <p:spPr>
          <a:xfrm>
            <a:off x="551356" y="2714904"/>
            <a:ext cx="1088307" cy="5029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 smtClean="0">
                <a:solidFill>
                  <a:srgbClr val="800080"/>
                </a:solidFill>
              </a:rPr>
              <a:t>SEGOB</a:t>
            </a:r>
            <a:endParaRPr lang="es-MX" sz="2400" b="1" dirty="0">
              <a:solidFill>
                <a:srgbClr val="800080"/>
              </a:solidFill>
            </a:endParaRPr>
          </a:p>
        </p:txBody>
      </p:sp>
      <p:sp>
        <p:nvSpPr>
          <p:cNvPr id="19" name="1 Marcador de contenido"/>
          <p:cNvSpPr txBox="1">
            <a:spLocks/>
          </p:cNvSpPr>
          <p:nvPr/>
        </p:nvSpPr>
        <p:spPr>
          <a:xfrm>
            <a:off x="4285425" y="3694470"/>
            <a:ext cx="1403915" cy="498924"/>
          </a:xfrm>
          <a:prstGeom prst="rect">
            <a:avLst/>
          </a:prstGeom>
          <a:solidFill>
            <a:srgbClr val="80008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2400" b="1" dirty="0" smtClean="0">
                <a:solidFill>
                  <a:schemeClr val="bg1"/>
                </a:solidFill>
              </a:rPr>
              <a:t>SEDESOL</a:t>
            </a:r>
          </a:p>
          <a:p>
            <a:pPr marL="514350" indent="-514350" algn="ctr">
              <a:buFont typeface="Arial" pitchFamily="34" charset="0"/>
              <a:buNone/>
            </a:pPr>
            <a:endParaRPr lang="es-MX" sz="2400" b="1" dirty="0" smtClean="0">
              <a:solidFill>
                <a:schemeClr val="bg1"/>
              </a:solidFill>
            </a:endParaRPr>
          </a:p>
          <a:p>
            <a:pPr marL="514350" indent="-514350" algn="ctr">
              <a:buFont typeface="Arial" pitchFamily="34" charset="0"/>
              <a:buNone/>
            </a:pP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20" name="1 Marcador de contenido"/>
          <p:cNvSpPr txBox="1">
            <a:spLocks/>
          </p:cNvSpPr>
          <p:nvPr/>
        </p:nvSpPr>
        <p:spPr>
          <a:xfrm>
            <a:off x="357158" y="1916832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None/>
            </a:pPr>
            <a:endParaRPr lang="es-MX" sz="2400" b="1" dirty="0"/>
          </a:p>
        </p:txBody>
      </p:sp>
      <p:sp>
        <p:nvSpPr>
          <p:cNvPr id="21" name="1 Marcador de contenido"/>
          <p:cNvSpPr txBox="1">
            <a:spLocks/>
          </p:cNvSpPr>
          <p:nvPr/>
        </p:nvSpPr>
        <p:spPr>
          <a:xfrm>
            <a:off x="1564776" y="5371059"/>
            <a:ext cx="1327542" cy="5358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 smtClean="0">
                <a:solidFill>
                  <a:srgbClr val="800080"/>
                </a:solidFill>
              </a:rPr>
              <a:t>SAGARPA</a:t>
            </a:r>
          </a:p>
          <a:p>
            <a:pPr marL="514350" indent="-514350">
              <a:buFont typeface="Arial" pitchFamily="34" charset="0"/>
              <a:buNone/>
            </a:pPr>
            <a:endParaRPr lang="es-MX" sz="2400" b="1" dirty="0" smtClean="0">
              <a:solidFill>
                <a:srgbClr val="800080"/>
              </a:solidFill>
            </a:endParaRPr>
          </a:p>
          <a:p>
            <a:pPr marL="514350" indent="-514350">
              <a:buFont typeface="Arial" pitchFamily="34" charset="0"/>
              <a:buNone/>
            </a:pPr>
            <a:endParaRPr lang="es-MX" sz="2400" b="1" dirty="0">
              <a:solidFill>
                <a:srgbClr val="800080"/>
              </a:solidFill>
            </a:endParaRPr>
          </a:p>
        </p:txBody>
      </p:sp>
      <p:sp>
        <p:nvSpPr>
          <p:cNvPr id="23" name="1 Marcador de contenido"/>
          <p:cNvSpPr txBox="1">
            <a:spLocks/>
          </p:cNvSpPr>
          <p:nvPr/>
        </p:nvSpPr>
        <p:spPr>
          <a:xfrm>
            <a:off x="4223161" y="4969677"/>
            <a:ext cx="936104" cy="49793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_tradnl" sz="2400" b="1" dirty="0" smtClean="0">
                <a:solidFill>
                  <a:srgbClr val="800080"/>
                </a:solidFill>
              </a:rPr>
              <a:t>SE</a:t>
            </a:r>
          </a:p>
          <a:p>
            <a:pPr marL="514350" indent="-514350">
              <a:buFont typeface="Arial" pitchFamily="34" charset="0"/>
              <a:buNone/>
            </a:pPr>
            <a:endParaRPr lang="es-MX" sz="2400" b="1" dirty="0">
              <a:solidFill>
                <a:srgbClr val="800080"/>
              </a:solidFill>
            </a:endParaRPr>
          </a:p>
        </p:txBody>
      </p:sp>
      <p:sp>
        <p:nvSpPr>
          <p:cNvPr id="24" name="7 Marcador de contenido"/>
          <p:cNvSpPr txBox="1">
            <a:spLocks/>
          </p:cNvSpPr>
          <p:nvPr/>
        </p:nvSpPr>
        <p:spPr>
          <a:xfrm>
            <a:off x="6600028" y="2202361"/>
            <a:ext cx="648072" cy="466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 smtClean="0">
                <a:solidFill>
                  <a:srgbClr val="800080"/>
                </a:solidFill>
              </a:rPr>
              <a:t>SCT</a:t>
            </a:r>
          </a:p>
        </p:txBody>
      </p:sp>
      <p:sp>
        <p:nvSpPr>
          <p:cNvPr id="25" name="7 Marcador de contenido"/>
          <p:cNvSpPr txBox="1">
            <a:spLocks/>
          </p:cNvSpPr>
          <p:nvPr/>
        </p:nvSpPr>
        <p:spPr>
          <a:xfrm>
            <a:off x="6516216" y="5685632"/>
            <a:ext cx="2592288" cy="881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2400" b="1" dirty="0" smtClean="0">
                <a:solidFill>
                  <a:srgbClr val="800080"/>
                </a:solidFill>
              </a:rPr>
              <a:t>Instituto Nacional de las Mujeres</a:t>
            </a:r>
          </a:p>
        </p:txBody>
      </p:sp>
      <p:sp>
        <p:nvSpPr>
          <p:cNvPr id="26" name="7 Marcador de contenido"/>
          <p:cNvSpPr txBox="1">
            <a:spLocks/>
          </p:cNvSpPr>
          <p:nvPr/>
        </p:nvSpPr>
        <p:spPr>
          <a:xfrm>
            <a:off x="7164288" y="3012762"/>
            <a:ext cx="648072" cy="416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 smtClean="0">
                <a:solidFill>
                  <a:srgbClr val="800080"/>
                </a:solidFill>
              </a:rPr>
              <a:t>DIF</a:t>
            </a:r>
          </a:p>
        </p:txBody>
      </p:sp>
      <p:sp>
        <p:nvSpPr>
          <p:cNvPr id="27" name="7 Marcador de contenido"/>
          <p:cNvSpPr txBox="1">
            <a:spLocks/>
          </p:cNvSpPr>
          <p:nvPr/>
        </p:nvSpPr>
        <p:spPr>
          <a:xfrm>
            <a:off x="551356" y="3904743"/>
            <a:ext cx="3672408" cy="1203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2400" b="1" dirty="0" smtClean="0">
                <a:solidFill>
                  <a:srgbClr val="800080"/>
                </a:solidFill>
              </a:rPr>
              <a:t>Comisión Nacional para el Desarrollo de los Pueblos indígenas</a:t>
            </a:r>
          </a:p>
        </p:txBody>
      </p:sp>
      <p:sp>
        <p:nvSpPr>
          <p:cNvPr id="28" name="7 Marcador de contenido"/>
          <p:cNvSpPr txBox="1">
            <a:spLocks/>
          </p:cNvSpPr>
          <p:nvPr/>
        </p:nvSpPr>
        <p:spPr>
          <a:xfrm>
            <a:off x="5635283" y="4343539"/>
            <a:ext cx="1327542" cy="5256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 smtClean="0">
                <a:solidFill>
                  <a:srgbClr val="800080"/>
                </a:solidFill>
              </a:rPr>
              <a:t>SECTUR</a:t>
            </a:r>
          </a:p>
        </p:txBody>
      </p:sp>
      <p:sp>
        <p:nvSpPr>
          <p:cNvPr id="29" name="7 Marcador de contenido"/>
          <p:cNvSpPr txBox="1">
            <a:spLocks/>
          </p:cNvSpPr>
          <p:nvPr/>
        </p:nvSpPr>
        <p:spPr>
          <a:xfrm>
            <a:off x="5591916" y="3009756"/>
            <a:ext cx="932684" cy="549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 smtClean="0">
                <a:solidFill>
                  <a:srgbClr val="800080"/>
                </a:solidFill>
              </a:rPr>
              <a:t>STPS</a:t>
            </a:r>
          </a:p>
        </p:txBody>
      </p:sp>
      <p:sp>
        <p:nvSpPr>
          <p:cNvPr id="31" name="7 Marcador de contenido"/>
          <p:cNvSpPr txBox="1">
            <a:spLocks/>
          </p:cNvSpPr>
          <p:nvPr/>
        </p:nvSpPr>
        <p:spPr>
          <a:xfrm>
            <a:off x="5303884" y="5685632"/>
            <a:ext cx="576064" cy="44258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2400" b="1" dirty="0" smtClean="0">
                <a:solidFill>
                  <a:schemeClr val="bg1"/>
                </a:solidFill>
              </a:rPr>
              <a:t>SS</a:t>
            </a:r>
          </a:p>
        </p:txBody>
      </p:sp>
      <p:sp>
        <p:nvSpPr>
          <p:cNvPr id="32" name="7 Marcador de contenido"/>
          <p:cNvSpPr txBox="1">
            <a:spLocks/>
          </p:cNvSpPr>
          <p:nvPr/>
        </p:nvSpPr>
        <p:spPr>
          <a:xfrm>
            <a:off x="7536132" y="4653136"/>
            <a:ext cx="72008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 smtClean="0">
                <a:solidFill>
                  <a:srgbClr val="800080"/>
                </a:solidFill>
              </a:rPr>
              <a:t>SEP</a:t>
            </a:r>
          </a:p>
        </p:txBody>
      </p:sp>
    </p:spTree>
    <p:extLst>
      <p:ext uri="{BB962C8B-B14F-4D97-AF65-F5344CB8AC3E}">
        <p14:creationId xmlns:p14="http://schemas.microsoft.com/office/powerpoint/2010/main" val="18796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988839"/>
            <a:ext cx="7772400" cy="3168353"/>
          </a:xfrm>
          <a:noFill/>
        </p:spPr>
        <p:txBody>
          <a:bodyPr>
            <a:normAutofit/>
          </a:bodyPr>
          <a:lstStyle/>
          <a:p>
            <a:r>
              <a:rPr lang="es-MX" sz="2200" b="1" u="sng" dirty="0" smtClean="0">
                <a:solidFill>
                  <a:schemeClr val="bg1"/>
                </a:solidFill>
              </a:rPr>
              <a:t/>
            </a:r>
            <a:br>
              <a:rPr lang="es-MX" sz="2200" b="1" u="sng" dirty="0" smtClean="0">
                <a:solidFill>
                  <a:schemeClr val="bg1"/>
                </a:solidFill>
              </a:rPr>
            </a:br>
            <a:r>
              <a:rPr lang="es-MX" sz="2200" b="1" u="sng" dirty="0">
                <a:solidFill>
                  <a:schemeClr val="bg1"/>
                </a:solidFill>
              </a:rPr>
              <a:t/>
            </a:r>
            <a:br>
              <a:rPr lang="es-MX" sz="2200" b="1" u="sng" dirty="0">
                <a:solidFill>
                  <a:schemeClr val="bg1"/>
                </a:solidFill>
              </a:rPr>
            </a:br>
            <a:r>
              <a:rPr lang="es-MX" sz="2200" b="1" u="sng" dirty="0" smtClean="0">
                <a:solidFill>
                  <a:schemeClr val="bg1"/>
                </a:solidFill>
              </a:rPr>
              <a:t/>
            </a:r>
            <a:br>
              <a:rPr lang="es-MX" sz="2200" b="1" u="sng" dirty="0" smtClean="0">
                <a:solidFill>
                  <a:schemeClr val="bg1"/>
                </a:solidFill>
              </a:rPr>
            </a:br>
            <a:endParaRPr lang="es-MX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22688" y="2420888"/>
            <a:ext cx="70777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5400" b="1" spc="50" dirty="0" smtClean="0">
                <a:ln w="11430"/>
                <a:solidFill>
                  <a:srgbClr val="800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Determinantes </a:t>
            </a:r>
            <a:r>
              <a:rPr lang="es-MX" sz="5400" b="1" spc="50" dirty="0">
                <a:ln w="11430"/>
                <a:solidFill>
                  <a:srgbClr val="800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Sociales de la </a:t>
            </a:r>
            <a:r>
              <a:rPr lang="es-MX" sz="5400" b="1" spc="50" dirty="0" smtClean="0">
                <a:ln w="11430"/>
                <a:solidFill>
                  <a:srgbClr val="800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Salud</a:t>
            </a:r>
            <a:endParaRPr lang="es-ES" sz="5400" b="1" cap="none" spc="50" dirty="0">
              <a:ln w="11430"/>
              <a:solidFill>
                <a:srgbClr val="80008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674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54" y="347663"/>
            <a:ext cx="8396610" cy="623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2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" t="13499" r="8415" b="12927"/>
          <a:stretch/>
        </p:blipFill>
        <p:spPr bwMode="auto">
          <a:xfrm>
            <a:off x="611561" y="200047"/>
            <a:ext cx="8031454" cy="651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156176" y="5877272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347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17968"/>
            <a:ext cx="8064896" cy="603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91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b="1" dirty="0" smtClean="0"/>
              <a:t>ETAPAS DE LA CRUZADA</a:t>
            </a:r>
          </a:p>
          <a:p>
            <a:pPr marL="0" indent="0">
              <a:buNone/>
            </a:pPr>
            <a:endParaRPr lang="es-ES" sz="2400" dirty="0"/>
          </a:p>
          <a:p>
            <a:pPr marL="0" indent="0" algn="just">
              <a:buNone/>
            </a:pPr>
            <a:r>
              <a:rPr lang="es-ES" sz="2400" dirty="0" smtClean="0"/>
              <a:t>La </a:t>
            </a:r>
            <a:r>
              <a:rPr lang="es-ES" sz="2400" dirty="0"/>
              <a:t>Cruzada se implementará, en una primera </a:t>
            </a:r>
            <a:r>
              <a:rPr lang="es-ES" sz="2400" dirty="0" smtClean="0"/>
              <a:t>etapa: </a:t>
            </a:r>
          </a:p>
          <a:p>
            <a:pPr marL="0" indent="0" algn="just"/>
            <a:r>
              <a:rPr lang="es-ES" sz="2400" b="1" dirty="0" smtClean="0">
                <a:solidFill>
                  <a:srgbClr val="008000"/>
                </a:solidFill>
              </a:rPr>
              <a:t>En 80 Municipios de  19 entidades federativas (Colima, </a:t>
            </a:r>
            <a:r>
              <a:rPr lang="es-ES" sz="2400" b="1" dirty="0">
                <a:solidFill>
                  <a:srgbClr val="008000"/>
                </a:solidFill>
              </a:rPr>
              <a:t>J</a:t>
            </a:r>
            <a:r>
              <a:rPr lang="es-ES" sz="2400" b="1" dirty="0" smtClean="0">
                <a:solidFill>
                  <a:srgbClr val="008000"/>
                </a:solidFill>
              </a:rPr>
              <a:t>alisco, Michoacán, Nayarit y Sonora)</a:t>
            </a:r>
          </a:p>
          <a:p>
            <a:pPr marL="0" indent="0" algn="just"/>
            <a:endParaRPr lang="es-ES" sz="2400" b="1" dirty="0" smtClean="0">
              <a:solidFill>
                <a:srgbClr val="008000"/>
              </a:solidFill>
            </a:endParaRPr>
          </a:p>
          <a:p>
            <a:pPr marL="0" indent="0" algn="just">
              <a:buNone/>
            </a:pPr>
            <a:r>
              <a:rPr lang="es-ES" sz="2400" dirty="0" smtClean="0"/>
              <a:t>En segunda etapa:</a:t>
            </a:r>
          </a:p>
          <a:p>
            <a:pPr marL="0" indent="0" algn="just"/>
            <a:r>
              <a:rPr lang="es-ES" sz="2400" b="1" dirty="0" smtClean="0">
                <a:solidFill>
                  <a:srgbClr val="008000"/>
                </a:solidFill>
              </a:rPr>
              <a:t>400 municipios seleccionados con base en la incidencia de pobreza extrema</a:t>
            </a:r>
            <a:r>
              <a:rPr lang="es-ES" sz="2400" dirty="0" smtClean="0">
                <a:solidFill>
                  <a:srgbClr val="008000"/>
                </a:solidFill>
              </a:rPr>
              <a:t>.</a:t>
            </a:r>
            <a:endParaRPr lang="es-MX" sz="2400" dirty="0"/>
          </a:p>
        </p:txBody>
      </p:sp>
      <p:cxnSp>
        <p:nvCxnSpPr>
          <p:cNvPr id="3" name="2 Conector recto"/>
          <p:cNvCxnSpPr/>
          <p:nvPr/>
        </p:nvCxnSpPr>
        <p:spPr>
          <a:xfrm>
            <a:off x="539552" y="1916832"/>
            <a:ext cx="835292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0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9552" y="1484784"/>
            <a:ext cx="62339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sz="2800" b="1" dirty="0" smtClean="0">
                <a:ea typeface="MS PGothic" pitchFamily="34" charset="-128"/>
                <a:cs typeface="Arial" pitchFamily="34" charset="0"/>
              </a:rPr>
              <a:t>Carencia por calidad </a:t>
            </a:r>
            <a:r>
              <a:rPr lang="es-MX" sz="2800" b="1" dirty="0" smtClean="0">
                <a:ea typeface="MS PGothic" pitchFamily="34" charset="-128"/>
                <a:cs typeface="Arial" pitchFamily="34" charset="0"/>
              </a:rPr>
              <a:t>y espacios de la vivienda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800" b="1" dirty="0" smtClean="0">
                <a:ea typeface="MS PGothic" pitchFamily="34" charset="-128"/>
                <a:cs typeface="Arial" pitchFamily="34" charset="0"/>
              </a:rPr>
              <a:t>Carencia por acceso a los servicios básicos en la vivienda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sz="2800" b="1" dirty="0" smtClean="0">
                <a:ea typeface="MS PGothic" pitchFamily="34" charset="-128"/>
                <a:cs typeface="Arial" pitchFamily="34" charset="0"/>
              </a:rPr>
              <a:t>Carencia por rezago educativo.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800" b="1" dirty="0" smtClean="0">
                <a:solidFill>
                  <a:srgbClr val="FF0000"/>
                </a:solidFill>
                <a:ea typeface="MS PGothic" pitchFamily="34" charset="-128"/>
                <a:cs typeface="Arial" pitchFamily="34" charset="0"/>
              </a:rPr>
              <a:t>Carencia por acceso a los servicios de salud.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sz="2800" b="1" dirty="0" smtClean="0">
                <a:ea typeface="MS PGothic" pitchFamily="34" charset="-128"/>
                <a:cs typeface="Arial" pitchFamily="34" charset="0"/>
              </a:rPr>
              <a:t>Carencia por seguridad social.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800" b="1" dirty="0">
                <a:solidFill>
                  <a:srgbClr val="FF0000"/>
                </a:solidFill>
                <a:ea typeface="MS PGothic" pitchFamily="34" charset="-128"/>
                <a:cs typeface="Arial" pitchFamily="34" charset="0"/>
              </a:rPr>
              <a:t>Carencia por acceso a la alimentación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800" b="1" dirty="0" smtClean="0">
                <a:ea typeface="MS PGothic" pitchFamily="34" charset="-128"/>
                <a:cs typeface="Arial" pitchFamily="34" charset="0"/>
              </a:rPr>
              <a:t>Carencia por ingresos por debajo de la Línea de Bienestar Mínimo</a:t>
            </a:r>
            <a:endParaRPr lang="es-ES_tradnl" dirty="0"/>
          </a:p>
        </p:txBody>
      </p:sp>
      <p:sp>
        <p:nvSpPr>
          <p:cNvPr id="7" name="6 CuadroTexto"/>
          <p:cNvSpPr txBox="1"/>
          <p:nvPr/>
        </p:nvSpPr>
        <p:spPr>
          <a:xfrm>
            <a:off x="7668344" y="1016144"/>
            <a:ext cx="3600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Indicadores</a:t>
            </a:r>
            <a:endParaRPr lang="es-AR" sz="32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10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478593"/>
              </p:ext>
            </p:extLst>
          </p:nvPr>
        </p:nvGraphicFramePr>
        <p:xfrm>
          <a:off x="322138" y="1939925"/>
          <a:ext cx="8642350" cy="4776438"/>
        </p:xfrm>
        <a:graphic>
          <a:graphicData uri="http://schemas.openxmlformats.org/drawingml/2006/table">
            <a:tbl>
              <a:tblPr/>
              <a:tblGrid>
                <a:gridCol w="1531938"/>
                <a:gridCol w="2501900"/>
                <a:gridCol w="1511300"/>
                <a:gridCol w="3097212"/>
              </a:tblGrid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Indicador</a:t>
                      </a:r>
                    </a:p>
                  </a:txBody>
                  <a:tcPr marL="91451" marR="91451"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Acciones que impactan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al indicador</a:t>
                      </a:r>
                    </a:p>
                  </a:txBody>
                  <a:tcPr marL="91451" marR="91451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Dependencias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que inciden</a:t>
                      </a:r>
                    </a:p>
                  </a:txBody>
                  <a:tcPr marL="91451" marR="91451"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Metas nacionales </a:t>
                      </a:r>
                    </a:p>
                  </a:txBody>
                  <a:tcPr marL="91451" marR="91451"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87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Carencia por calidad y espacios de la vivienda.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51.1 %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(3.8 millones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de personas). </a:t>
                      </a:r>
                    </a:p>
                  </a:txBody>
                  <a:tcPr marL="91451" marR="91451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Construcción de pisos firmes en viviendas. 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Construcción de cuartos adicionales en viviendas.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Construcción de muros firmes.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Construcción de techos firmes.</a:t>
                      </a:r>
                    </a:p>
                  </a:txBody>
                  <a:tcPr marL="91451" marR="91451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Sedesol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Sedatu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 (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Fonhapo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1" marR="91451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Construir 0.3 millones de pisos.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Construir 1.8 millones de techos.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Construir 0.3 millones de cuartos adicionales.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Construir 0.2 millones de muros firmes.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Abatimiento total de la carencia. Cobertura total 100 %.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</a:p>
                  </a:txBody>
                  <a:tcPr marL="91451" marR="91451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3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Carencia por acceso a los servicios básicos en la vivienda.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49.3 %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(3.7 millones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de personas).</a:t>
                      </a:r>
                    </a:p>
                  </a:txBody>
                  <a:tcPr marL="91451" marR="91451" marT="45712" marB="45712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Dotación de agua entubada en viviendas.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Construcción de redes entubadas de drenaje y de sistemas de saneamiento.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Construcción de baños secos, 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biodigestores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, letrinas ecológicas en viviendas.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Dotación servicio de energía eléctrica en viviendas. </a:t>
                      </a:r>
                    </a:p>
                  </a:txBody>
                  <a:tcPr marL="91451" marR="91451" marT="45712" marB="45712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CDI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Sedesol</a:t>
                      </a: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Semarnat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 (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Conagua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Sener</a:t>
                      </a: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CFE</a:t>
                      </a:r>
                    </a:p>
                  </a:txBody>
                  <a:tcPr marL="91451" marR="91451" marT="45712" marB="45712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Dotar de energía eléctrica a 0.8 millones de hogares.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Dotar de agua entubada a 0.7 millones de hogares.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Dotar de servicios de drenaje a 0.6 millones de hogares.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Abatimiento total de la carencia. Cobertura total 100 %.</a:t>
                      </a: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1" marR="91451" marT="45712" marB="45712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4 Elipse"/>
          <p:cNvSpPr/>
          <p:nvPr/>
        </p:nvSpPr>
        <p:spPr>
          <a:xfrm>
            <a:off x="35496" y="3068960"/>
            <a:ext cx="432048" cy="432048"/>
          </a:xfrm>
          <a:prstGeom prst="ellipse">
            <a:avLst/>
          </a:prstGeom>
          <a:solidFill>
            <a:srgbClr val="8A057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>
                <a:latin typeface="Arial"/>
                <a:cs typeface="Arial"/>
              </a:rPr>
              <a:t>1</a:t>
            </a:r>
            <a:endParaRPr lang="es-MX" sz="1800" b="1" dirty="0">
              <a:latin typeface="Arial"/>
              <a:cs typeface="Arial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35496" y="5157192"/>
            <a:ext cx="432048" cy="432048"/>
          </a:xfrm>
          <a:prstGeom prst="ellipse">
            <a:avLst/>
          </a:prstGeom>
          <a:solidFill>
            <a:srgbClr val="8A057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>
                <a:latin typeface="Arial"/>
                <a:cs typeface="Arial"/>
              </a:rPr>
              <a:t>2</a:t>
            </a:r>
            <a:endParaRPr lang="es-MX" sz="1800" b="1" dirty="0">
              <a:latin typeface="Arial"/>
              <a:cs typeface="Arial"/>
            </a:endParaRPr>
          </a:p>
        </p:txBody>
      </p:sp>
      <p:sp>
        <p:nvSpPr>
          <p:cNvPr id="8" name="5 Título"/>
          <p:cNvSpPr txBox="1">
            <a:spLocks/>
          </p:cNvSpPr>
          <p:nvPr/>
        </p:nvSpPr>
        <p:spPr>
          <a:xfrm>
            <a:off x="0" y="1382861"/>
            <a:ext cx="9144000" cy="461963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MX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INDICADORES, ACCIONES, DEPENDENCIAS</a:t>
            </a:r>
            <a:endParaRPr lang="es-MX" sz="2400" b="1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7504" y="836712"/>
            <a:ext cx="8964488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Mapa de la Cruzada Nacional contra el Hambre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237800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1227</Words>
  <Application>Microsoft Office PowerPoint</Application>
  <PresentationFormat>Presentación en pantalla (4:3)</PresentationFormat>
  <Paragraphs>264</Paragraphs>
  <Slides>19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1" baseType="lpstr">
      <vt:lpstr>Tema de Office</vt:lpstr>
      <vt:lpstr>1_Tema de Office</vt:lpstr>
      <vt:lpstr>Presentación de PowerPoint</vt:lpstr>
      <vt:lpstr>Estrategia transversal e integral Comisión Intersecretarial  Participan 19 entidades públicas</vt:lpstr>
      <vt:lpstr>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Etapas de Instrumentación Estatal, Municipal, Local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Toshiba</dc:creator>
  <cp:lastModifiedBy>310-ADRIANASC</cp:lastModifiedBy>
  <cp:revision>89</cp:revision>
  <cp:lastPrinted>2013-08-09T13:48:47Z</cp:lastPrinted>
  <dcterms:created xsi:type="dcterms:W3CDTF">2013-04-22T16:03:42Z</dcterms:created>
  <dcterms:modified xsi:type="dcterms:W3CDTF">2013-08-09T14:55:03Z</dcterms:modified>
</cp:coreProperties>
</file>